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5" r:id="rId6"/>
    <p:sldId id="270" r:id="rId7"/>
    <p:sldId id="271" r:id="rId8"/>
    <p:sldId id="261" r:id="rId9"/>
    <p:sldId id="273" r:id="rId10"/>
    <p:sldId id="266" r:id="rId11"/>
    <p:sldId id="263" r:id="rId12"/>
    <p:sldId id="262" r:id="rId13"/>
    <p:sldId id="264" r:id="rId14"/>
    <p:sldId id="267" r:id="rId15"/>
    <p:sldId id="268" r:id="rId16"/>
    <p:sldId id="269" r:id="rId17"/>
    <p:sldId id="275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4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13BF2-6FE7-4F55-B19E-C33BEC268E56}" type="datetimeFigureOut">
              <a:rPr lang="ru-RU" smtClean="0"/>
              <a:pPr/>
              <a:t>14.02.2011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5FCAA-36B8-48D5-AEE1-FDFA37D782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13BF2-6FE7-4F55-B19E-C33BEC268E56}" type="datetimeFigureOut">
              <a:rPr lang="ru-RU" smtClean="0"/>
              <a:pPr/>
              <a:t>14.02.2011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5FCAA-36B8-48D5-AEE1-FDFA37D782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13BF2-6FE7-4F55-B19E-C33BEC268E56}" type="datetimeFigureOut">
              <a:rPr lang="ru-RU" smtClean="0"/>
              <a:pPr/>
              <a:t>14.02.2011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5FCAA-36B8-48D5-AEE1-FDFA37D782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13BF2-6FE7-4F55-B19E-C33BEC268E56}" type="datetimeFigureOut">
              <a:rPr lang="ru-RU" smtClean="0"/>
              <a:pPr/>
              <a:t>14.02.2011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5FCAA-36B8-48D5-AEE1-FDFA37D782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13BF2-6FE7-4F55-B19E-C33BEC268E56}" type="datetimeFigureOut">
              <a:rPr lang="ru-RU" smtClean="0"/>
              <a:pPr/>
              <a:t>14.02.2011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5FCAA-36B8-48D5-AEE1-FDFA37D782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13BF2-6FE7-4F55-B19E-C33BEC268E56}" type="datetimeFigureOut">
              <a:rPr lang="ru-RU" smtClean="0"/>
              <a:pPr/>
              <a:t>14.02.2011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5FCAA-36B8-48D5-AEE1-FDFA37D782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13BF2-6FE7-4F55-B19E-C33BEC268E56}" type="datetimeFigureOut">
              <a:rPr lang="ru-RU" smtClean="0"/>
              <a:pPr/>
              <a:t>14.02.2011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5FCAA-36B8-48D5-AEE1-FDFA37D782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13BF2-6FE7-4F55-B19E-C33BEC268E56}" type="datetimeFigureOut">
              <a:rPr lang="ru-RU" smtClean="0"/>
              <a:pPr/>
              <a:t>14.02.2011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5FCAA-36B8-48D5-AEE1-FDFA37D782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13BF2-6FE7-4F55-B19E-C33BEC268E56}" type="datetimeFigureOut">
              <a:rPr lang="ru-RU" smtClean="0"/>
              <a:pPr/>
              <a:t>14.02.2011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5FCAA-36B8-48D5-AEE1-FDFA37D782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13BF2-6FE7-4F55-B19E-C33BEC268E56}" type="datetimeFigureOut">
              <a:rPr lang="ru-RU" smtClean="0"/>
              <a:pPr/>
              <a:t>14.02.2011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5FCAA-36B8-48D5-AEE1-FDFA37D782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13BF2-6FE7-4F55-B19E-C33BEC268E56}" type="datetimeFigureOut">
              <a:rPr lang="ru-RU" smtClean="0"/>
              <a:pPr/>
              <a:t>14.02.2011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5FCAA-36B8-48D5-AEE1-FDFA37D782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713BF2-6FE7-4F55-B19E-C33BEC268E56}" type="datetimeFigureOut">
              <a:rPr lang="ru-RU" smtClean="0"/>
              <a:pPr/>
              <a:t>14.02.2011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5FCAA-36B8-48D5-AEE1-FDFA37D782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g-fotki.yandex.ru/get/3307/zoorubin.1/0_19cff_b0810303_XL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s42.radikal.ru/i095/0905/f3/24edbefffbdc.jpg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xrest.ru/images/collection/00524/933/preview.jpg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usinsk.ru/uploads/information/serij_zhuravl_big.jpg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stat17.privet.ru/lr/091e0d21e2020d47985119cca518b3cb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tourist.kharkov.ua/coppermine/albums/userpics/normal_%C0%E9%E4%E0%F0_3.jpg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s53.radikal.ru/i142/0909/86/6c3a4b73bdd4.jpg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img-fotki.yandex.ru/get/23/barrylbm.a/0_9f61_ea7962ac_XL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s41.radikal.ru/i093/0808/a3/202088f961bd.jp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powerpoint.net.ru/uploads/posts/2010-06/1277142990_278026.jpg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ublic\Pictures\Sample Pictures\Autumn Leav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img-fotki.yandex.ru/get/3307/zoorubin.1/0_19cff_b0810303_XL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357214"/>
            <a:ext cx="9144000" cy="7215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Картинка 1 из 6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35834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Картинка 140 из 617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Картинка 17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Картинка 4 из 70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Картинка 13 из 79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92985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Картинка 1 из 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786974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428604"/>
            <a:ext cx="72251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dirty="0" err="1" smtClean="0">
                <a:solidFill>
                  <a:srgbClr val="FFFF00"/>
                </a:solidFill>
              </a:rPr>
              <a:t>Усень</a:t>
            </a:r>
            <a:r>
              <a:rPr lang="ru-RU" sz="4400" dirty="0" smtClean="0">
                <a:solidFill>
                  <a:srgbClr val="FFFF00"/>
                </a:solidFill>
              </a:rPr>
              <a:t> – Ивановский заказник</a:t>
            </a:r>
            <a:endParaRPr lang="ru-RU" sz="4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21 из 169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285728"/>
            <a:ext cx="653326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</a:rPr>
              <a:t>Экологические правила </a:t>
            </a:r>
          </a:p>
          <a:p>
            <a:pPr algn="ctr"/>
            <a:r>
              <a:rPr lang="ru-RU" sz="4800" dirty="0" smtClean="0">
                <a:solidFill>
                  <a:srgbClr val="C00000"/>
                </a:solidFill>
              </a:rPr>
              <a:t>« Друзей животных»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285992"/>
            <a:ext cx="9463616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Не нарушай тишину леса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Не подходи  близко к гнездам птиц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Не гуляй с собакой весной или в начале лета, без поводка.</a:t>
            </a:r>
          </a:p>
          <a:p>
            <a:r>
              <a:rPr lang="ru-RU" sz="2800" dirty="0" smtClean="0"/>
              <a:t>  Она может поймать птенчика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Подкармливай птиц зимой, а весной делай для них домики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Не лови бабочек, шмелей, стрекоз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Не разоряй муравейники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1142984"/>
          <a:ext cx="8643998" cy="148304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57454"/>
                <a:gridCol w="1714512"/>
                <a:gridCol w="2286016"/>
                <a:gridCol w="2286016"/>
              </a:tblGrid>
              <a:tr h="1483042">
                <a:tc>
                  <a:txBody>
                    <a:bodyPr/>
                    <a:lstStyle/>
                    <a:p>
                      <a:pPr algn="ctr"/>
                      <a:r>
                        <a:rPr lang="ru-RU" sz="4400" b="1" i="1" dirty="0" smtClean="0"/>
                        <a:t>личинка</a:t>
                      </a:r>
                      <a:endParaRPr lang="ru-RU" sz="44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i="1" dirty="0" smtClean="0"/>
                        <a:t>яйцо</a:t>
                      </a:r>
                      <a:endParaRPr lang="ru-RU" sz="44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i="1" dirty="0" smtClean="0"/>
                        <a:t>куколка</a:t>
                      </a:r>
                      <a:endParaRPr lang="ru-RU" sz="44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i="1" dirty="0" smtClean="0"/>
                        <a:t>бабочка</a:t>
                      </a:r>
                      <a:endParaRPr lang="ru-RU" sz="4400" b="1" i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6" y="3357562"/>
          <a:ext cx="8358246" cy="762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71636"/>
                <a:gridCol w="2286016"/>
                <a:gridCol w="2250297"/>
                <a:gridCol w="225029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400" b="1" i="1" dirty="0" smtClean="0"/>
                        <a:t>яйцо</a:t>
                      </a:r>
                      <a:endParaRPr lang="ru-RU" sz="44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i="1" dirty="0" smtClean="0"/>
                        <a:t>личинка</a:t>
                      </a:r>
                      <a:endParaRPr lang="ru-RU" sz="44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i="1" dirty="0" smtClean="0"/>
                        <a:t>куколка</a:t>
                      </a:r>
                      <a:endParaRPr lang="ru-RU" sz="44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i="1" dirty="0" smtClean="0"/>
                        <a:t>бабочка</a:t>
                      </a:r>
                      <a:endParaRPr lang="ru-RU" sz="4400" b="1" i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1071546"/>
            <a:ext cx="62381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dirty="0" smtClean="0"/>
              <a:t>Какое слово пропущено?</a:t>
            </a:r>
            <a:endParaRPr lang="ru-RU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500034" y="2428868"/>
            <a:ext cx="858671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Икринка ----(     ) ------ лягушка</a:t>
            </a:r>
          </a:p>
          <a:p>
            <a:r>
              <a:rPr lang="ru-RU" sz="3600" b="1" i="1" dirty="0" smtClean="0">
                <a:solidFill>
                  <a:srgbClr val="C00000"/>
                </a:solidFill>
              </a:rPr>
              <a:t>Икринка ----головастик ------ лягушка</a:t>
            </a:r>
          </a:p>
          <a:p>
            <a:r>
              <a:rPr lang="ru-RU" sz="3600" b="1" i="1" dirty="0" smtClean="0">
                <a:solidFill>
                  <a:srgbClr val="C00000"/>
                </a:solidFill>
              </a:rPr>
              <a:t>Яйцо----(</a:t>
            </a:r>
            <a:r>
              <a:rPr lang="ru-RU" sz="3600" b="1" i="1" dirty="0">
                <a:solidFill>
                  <a:srgbClr val="C00000"/>
                </a:solidFill>
              </a:rPr>
              <a:t> </a:t>
            </a:r>
            <a:r>
              <a:rPr lang="ru-RU" sz="3600" b="1" i="1" dirty="0" smtClean="0">
                <a:solidFill>
                  <a:srgbClr val="C00000"/>
                </a:solidFill>
              </a:rPr>
              <a:t>  )---взрослое животное</a:t>
            </a:r>
          </a:p>
          <a:p>
            <a:r>
              <a:rPr lang="ru-RU" sz="3600" b="1" i="1" dirty="0" err="1" smtClean="0">
                <a:solidFill>
                  <a:srgbClr val="C00000"/>
                </a:solidFill>
              </a:rPr>
              <a:t>Яйцо----детеныш---взрослое</a:t>
            </a:r>
            <a:r>
              <a:rPr lang="ru-RU" sz="3600" b="1" i="1" dirty="0" smtClean="0">
                <a:solidFill>
                  <a:srgbClr val="C00000"/>
                </a:solidFill>
              </a:rPr>
              <a:t> животное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а 12 из 11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im2-tub.yandex.net/i?id=210040794-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2" y="285728"/>
            <a:ext cx="53415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FF0000"/>
                </a:solidFill>
              </a:rPr>
              <a:t>Охрана животных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00042"/>
            <a:ext cx="9369874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i="1" dirty="0" smtClean="0"/>
              <a:t>Девиз урока : </a:t>
            </a:r>
          </a:p>
          <a:p>
            <a:pPr algn="ctr"/>
            <a:endParaRPr lang="ru-RU" sz="4800" b="1" i="1" dirty="0" smtClean="0"/>
          </a:p>
          <a:p>
            <a:pPr algn="ctr"/>
            <a:r>
              <a:rPr lang="ru-RU" sz="6000" b="1" i="1" dirty="0" smtClean="0">
                <a:solidFill>
                  <a:schemeClr val="accent2">
                    <a:lumMod val="75000"/>
                  </a:schemeClr>
                </a:solidFill>
              </a:rPr>
              <a:t>Рыбе – воду, </a:t>
            </a:r>
          </a:p>
          <a:p>
            <a:pPr algn="ctr"/>
            <a:r>
              <a:rPr lang="ru-RU" sz="6000" b="1" i="1" dirty="0" smtClean="0">
                <a:solidFill>
                  <a:schemeClr val="accent2">
                    <a:lumMod val="75000"/>
                  </a:schemeClr>
                </a:solidFill>
              </a:rPr>
              <a:t>птице -воздух, </a:t>
            </a:r>
          </a:p>
          <a:p>
            <a:pPr algn="ctr"/>
            <a:r>
              <a:rPr lang="ru-RU" sz="6000" b="1" i="1" dirty="0" smtClean="0">
                <a:solidFill>
                  <a:schemeClr val="accent2">
                    <a:lumMod val="75000"/>
                  </a:schemeClr>
                </a:solidFill>
              </a:rPr>
              <a:t>зверю – лес, степь и горы </a:t>
            </a:r>
          </a:p>
          <a:p>
            <a:pPr algn="ctr"/>
            <a:r>
              <a:rPr lang="ru-RU" sz="6000" b="1" i="1" dirty="0" smtClean="0">
                <a:solidFill>
                  <a:schemeClr val="accent2">
                    <a:lumMod val="75000"/>
                  </a:schemeClr>
                </a:solidFill>
              </a:rPr>
              <a:t>                        ( М.Пришвин)</a:t>
            </a:r>
            <a:endParaRPr lang="ru-RU" sz="60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714488"/>
            <a:ext cx="892904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</a:rPr>
              <a:t>Сохраним  удивительный </a:t>
            </a:r>
          </a:p>
          <a:p>
            <a:pPr algn="ctr"/>
            <a:r>
              <a:rPr lang="ru-RU" sz="6000" b="1" dirty="0">
                <a:solidFill>
                  <a:schemeClr val="accent6">
                    <a:lumMod val="50000"/>
                  </a:schemeClr>
                </a:solidFill>
              </a:rPr>
              <a:t>м</a:t>
            </a:r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</a:rPr>
              <a:t>ир  животных</a:t>
            </a:r>
            <a:endParaRPr lang="ru-RU" sz="6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Картинка 52 из 617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BE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72000" cy="3429000"/>
          </a:xfrm>
          <a:prstGeom prst="rect">
            <a:avLst/>
          </a:prstGeom>
          <a:noFill/>
        </p:spPr>
      </p:pic>
      <p:pic>
        <p:nvPicPr>
          <p:cNvPr id="3" name="Picture 4" descr="BE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0"/>
            <a:ext cx="4857752" cy="3429000"/>
          </a:xfrm>
          <a:prstGeom prst="rect">
            <a:avLst/>
          </a:prstGeom>
          <a:noFill/>
        </p:spPr>
      </p:pic>
      <p:pic>
        <p:nvPicPr>
          <p:cNvPr id="4" name="Picture 4" descr="BE6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429000"/>
            <a:ext cx="9144000" cy="3429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119</Words>
  <Application>Microsoft Office PowerPoint</Application>
  <PresentationFormat>Экран (4:3)</PresentationFormat>
  <Paragraphs>32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17</cp:revision>
  <dcterms:created xsi:type="dcterms:W3CDTF">2010-11-24T16:06:34Z</dcterms:created>
  <dcterms:modified xsi:type="dcterms:W3CDTF">2011-02-14T14:08:05Z</dcterms:modified>
</cp:coreProperties>
</file>