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56" r:id="rId2"/>
    <p:sldId id="266" r:id="rId3"/>
    <p:sldId id="265" r:id="rId4"/>
    <p:sldId id="268" r:id="rId5"/>
    <p:sldId id="275" r:id="rId6"/>
    <p:sldId id="287" r:id="rId7"/>
    <p:sldId id="288" r:id="rId8"/>
    <p:sldId id="269" r:id="rId9"/>
    <p:sldId id="290" r:id="rId10"/>
    <p:sldId id="289" r:id="rId11"/>
    <p:sldId id="277" r:id="rId12"/>
    <p:sldId id="272" r:id="rId13"/>
    <p:sldId id="278" r:id="rId14"/>
    <p:sldId id="273" r:id="rId15"/>
    <p:sldId id="279" r:id="rId16"/>
    <p:sldId id="280" r:id="rId17"/>
    <p:sldId id="283" r:id="rId18"/>
    <p:sldId id="281" r:id="rId19"/>
    <p:sldId id="267" r:id="rId20"/>
    <p:sldId id="271" r:id="rId21"/>
    <p:sldId id="284" r:id="rId22"/>
    <p:sldId id="285" r:id="rId23"/>
    <p:sldId id="286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C0C0C0"/>
    <a:srgbClr val="990000"/>
    <a:srgbClr val="0000CC"/>
    <a:srgbClr val="FFDDBF"/>
    <a:srgbClr val="EBBB8A"/>
    <a:srgbClr val="E7B98A"/>
    <a:srgbClr val="3366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49" autoAdjust="0"/>
    <p:restoredTop sz="93429" autoAdjust="0"/>
  </p:normalViewPr>
  <p:slideViewPr>
    <p:cSldViewPr>
      <p:cViewPr varScale="1">
        <p:scale>
          <a:sx n="80" d="100"/>
          <a:sy n="80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77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F73A070E-0D1A-4967-8B50-D91D4A744FB8}" type="datetimeFigureOut">
              <a:rPr lang="ru-RU"/>
              <a:pPr>
                <a:defRPr/>
              </a:pPr>
              <a:t>10.11.2012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CE39C63-3AB2-4FA5-9D44-05CFAB77FC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Адрес рисунка </a:t>
            </a:r>
            <a:r>
              <a:rPr lang="en-US" smtClean="0"/>
              <a:t>http://egypt.bn.by/images/pharaoh.gif</a:t>
            </a:r>
            <a:endParaRPr lang="ru-RU" smtClean="0"/>
          </a:p>
          <a:p>
            <a:pPr>
              <a:spcBef>
                <a:spcPct val="0"/>
              </a:spcBef>
            </a:pPr>
            <a:r>
              <a:rPr lang="ru-RU" smtClean="0"/>
              <a:t>Рисунок фона</a:t>
            </a:r>
            <a:r>
              <a:rPr lang="en-US" smtClean="0"/>
              <a:t> </a:t>
            </a:r>
            <a:r>
              <a:rPr lang="ru-RU" smtClean="0"/>
              <a:t>(скарабеев) - </a:t>
            </a:r>
            <a:r>
              <a:rPr lang="en-US" smtClean="0"/>
              <a:t>http://egypt.bn.by/images/logo_1.gif</a:t>
            </a:r>
            <a:endParaRPr lang="ru-RU" smtClean="0"/>
          </a:p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470BFC6-9DDA-4990-9119-671EAFD4254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>
                <a:ea typeface="Calibri" pitchFamily="34" charset="0"/>
                <a:cs typeface="Times New Roman" pitchFamily="18" charset="0"/>
              </a:rPr>
              <a:t>Для выполнения задания необходимо воспользоваться встроенными средствами </a:t>
            </a:r>
            <a:r>
              <a:rPr lang="en-US" smtClean="0">
                <a:ea typeface="Calibri" pitchFamily="34" charset="0"/>
                <a:cs typeface="Times New Roman" pitchFamily="18" charset="0"/>
              </a:rPr>
              <a:t>Microsoft  PPT</a:t>
            </a:r>
            <a:r>
              <a:rPr lang="ru-RU" smtClean="0">
                <a:ea typeface="Calibri" pitchFamily="34" charset="0"/>
                <a:cs typeface="Times New Roman" pitchFamily="18" charset="0"/>
              </a:rPr>
              <a:t> в режиме просмотра (инструмент «ПЕРО»)</a:t>
            </a:r>
          </a:p>
          <a:p>
            <a:pPr>
              <a:spcBef>
                <a:spcPct val="0"/>
              </a:spcBef>
            </a:pPr>
            <a:endParaRPr lang="ru-RU" smtClean="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4608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BC0F0A7-1383-4B02-87A7-7C6BF5A8373F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>
                <a:ea typeface="Calibri" pitchFamily="34" charset="0"/>
                <a:cs typeface="Times New Roman" pitchFamily="18" charset="0"/>
              </a:rPr>
              <a:t>Для выполнения задания необходимо воспользоваться встроенными средствами </a:t>
            </a:r>
            <a:r>
              <a:rPr lang="en-US" smtClean="0">
                <a:ea typeface="Calibri" pitchFamily="34" charset="0"/>
                <a:cs typeface="Times New Roman" pitchFamily="18" charset="0"/>
              </a:rPr>
              <a:t>Microsoft  PPT</a:t>
            </a:r>
            <a:r>
              <a:rPr lang="ru-RU" smtClean="0">
                <a:ea typeface="Calibri" pitchFamily="34" charset="0"/>
                <a:cs typeface="Times New Roman" pitchFamily="18" charset="0"/>
              </a:rPr>
              <a:t> в режиме просмотра (инструмент «ПЕРО»)</a:t>
            </a:r>
          </a:p>
          <a:p>
            <a:pPr>
              <a:spcBef>
                <a:spcPct val="0"/>
              </a:spcBef>
            </a:pPr>
            <a:endParaRPr lang="ru-RU" smtClean="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4813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8E74986-EA1A-4C36-AB02-11E92C375A7C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Слайд 7 является скрытым. Переход на слайд по кнопке. Задание слайда 7 на максимальном уровне. Переход на слайд 8 по щелчку.</a:t>
            </a:r>
          </a:p>
        </p:txBody>
      </p:sp>
      <p:sp>
        <p:nvSpPr>
          <p:cNvPr id="2150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5549E6A-D8FE-4586-B377-C0A7400AD2EC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Задание максимального уровня. Переход на слайд 8 по кнопке.</a:t>
            </a:r>
          </a:p>
        </p:txBody>
      </p:sp>
      <p:sp>
        <p:nvSpPr>
          <p:cNvPr id="2355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736BE2F-422E-490B-8504-4B9D03BE088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969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529A2B1-3C89-47A3-8C91-EC41C0807C2F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Кнопка «информация» по щелчку выводит и прячет перевод слова «деспот»</a:t>
            </a:r>
          </a:p>
        </p:txBody>
      </p:sp>
      <p:sp>
        <p:nvSpPr>
          <p:cNvPr id="3277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EB2A0F5-C254-4087-A901-10364CB4DFE2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Анимация на слайде отсутствует. При наличии ИД, заполнить прямоугольники можно используя встроенные средства </a:t>
            </a:r>
            <a:r>
              <a:rPr lang="en-US" smtClean="0"/>
              <a:t>Microsoft PPT</a:t>
            </a:r>
            <a:endParaRPr lang="ru-RU" smtClean="0"/>
          </a:p>
        </p:txBody>
      </p:sp>
      <p:sp>
        <p:nvSpPr>
          <p:cNvPr id="3584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ECCC189-8A61-4F95-9B24-E6799EEC038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Анимация поставлена на щелчок. Происходит выцветание задания и возникновение схемы стр. 56</a:t>
            </a:r>
          </a:p>
        </p:txBody>
      </p:sp>
      <p:sp>
        <p:nvSpPr>
          <p:cNvPr id="3789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766C08C-C9CC-4585-B8DC-5E95F8133A16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993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B1528E8-73D9-42EB-A8E5-8D71BAB04AA5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>
                <a:ea typeface="Calibri" pitchFamily="34" charset="0"/>
                <a:cs typeface="Times New Roman" pitchFamily="18" charset="0"/>
              </a:rPr>
              <a:t>Для выполнения задания необходимо воспользоваться встроенными средствами </a:t>
            </a:r>
            <a:r>
              <a:rPr lang="en-US" smtClean="0">
                <a:ea typeface="Calibri" pitchFamily="34" charset="0"/>
                <a:cs typeface="Times New Roman" pitchFamily="18" charset="0"/>
              </a:rPr>
              <a:t>Microsoft  PPT</a:t>
            </a:r>
            <a:r>
              <a:rPr lang="ru-RU" smtClean="0">
                <a:ea typeface="Calibri" pitchFamily="34" charset="0"/>
                <a:cs typeface="Times New Roman" pitchFamily="18" charset="0"/>
              </a:rPr>
              <a:t> в режиме просмотра (инструмент «ПЕРО»)</a:t>
            </a:r>
          </a:p>
          <a:p>
            <a:pPr>
              <a:spcBef>
                <a:spcPct val="0"/>
              </a:spcBef>
            </a:pPr>
            <a:endParaRPr lang="ru-RU" smtClean="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4403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E5EDFD1-4929-4FA7-B999-BF2C64260606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E890AC-6C20-42CD-821B-FAB5BDB27EBB}" type="datetimeFigureOut">
              <a:rPr lang="ru-RU"/>
              <a:pPr>
                <a:defRPr/>
              </a:pPr>
              <a:t>10.11.2012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3D20AE-4BD1-4E70-9830-6376D921A8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482558-9C74-4937-B81C-C308ACE6A67D}" type="datetimeFigureOut">
              <a:rPr lang="ru-RU"/>
              <a:pPr>
                <a:defRPr/>
              </a:pPr>
              <a:t>10.11.2012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2C1FE1-C56E-4DF2-8661-50B5AB42BE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79F7B-53D0-493B-8BEE-431C45C71AEE}" type="datetimeFigureOut">
              <a:rPr lang="ru-RU"/>
              <a:pPr>
                <a:defRPr/>
              </a:pPr>
              <a:t>10.11.2012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C30676-02ED-4C1B-8C72-E789659F5A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0" y="0"/>
            <a:ext cx="9144000" cy="720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soft" dir="tl">
              <a:rot lat="0" lon="0" rev="0"/>
            </a:lightRig>
          </a:scene3d>
          <a:sp3d>
            <a:bevelT/>
          </a:sp3d>
        </p:spPr>
        <p:txBody>
          <a:bodyPr>
            <a:normAutofit/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 cap="none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ru-RU" sz="3200" dirty="0"/>
          </a:p>
        </p:txBody>
      </p:sp>
      <p:pic>
        <p:nvPicPr>
          <p:cNvPr id="5" name="Picture 4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50000" contrast="-60000"/>
          </a:blip>
          <a:srcRect/>
          <a:stretch>
            <a:fillRect/>
          </a:stretch>
        </p:blipFill>
        <p:spPr bwMode="auto">
          <a:xfrm>
            <a:off x="0" y="6551613"/>
            <a:ext cx="3060700" cy="30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50000" contrast="-60000"/>
          </a:blip>
          <a:srcRect/>
          <a:stretch>
            <a:fillRect/>
          </a:stretch>
        </p:blipFill>
        <p:spPr bwMode="auto">
          <a:xfrm>
            <a:off x="3060700" y="6551613"/>
            <a:ext cx="3059113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50000" contrast="-60000"/>
          </a:blip>
          <a:srcRect/>
          <a:stretch>
            <a:fillRect/>
          </a:stretch>
        </p:blipFill>
        <p:spPr bwMode="auto">
          <a:xfrm>
            <a:off x="6119813" y="6551613"/>
            <a:ext cx="3060700" cy="30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640960" cy="720000"/>
          </a:xfrm>
        </p:spPr>
        <p:txBody>
          <a:bodyPr anchor="ctr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51736-5C5E-446B-9202-953035283531}" type="datetimeFigureOut">
              <a:rPr lang="ru-RU"/>
              <a:pPr>
                <a:defRPr/>
              </a:pPr>
              <a:t>10.11.2012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8082AA-8016-4050-BA48-DC99083AC3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37A76A-7156-4899-96D4-F4186873E6BD}" type="datetimeFigureOut">
              <a:rPr lang="ru-RU"/>
              <a:pPr>
                <a:defRPr/>
              </a:pPr>
              <a:t>10.11.2012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3EF568-8C52-4410-B8C3-114EB53B43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0" y="0"/>
            <a:ext cx="9144000" cy="720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soft" dir="tl">
              <a:rot lat="0" lon="0" rev="0"/>
            </a:lightRig>
          </a:scene3d>
          <a:sp3d>
            <a:bevelT/>
          </a:sp3d>
        </p:spPr>
        <p:txBody>
          <a:bodyPr>
            <a:normAutofit/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 cap="none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ru-RU" sz="3200" dirty="0"/>
          </a:p>
        </p:txBody>
      </p:sp>
      <p:pic>
        <p:nvPicPr>
          <p:cNvPr id="6" name="Picture 4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50000" contrast="-60000"/>
          </a:blip>
          <a:srcRect/>
          <a:stretch>
            <a:fillRect/>
          </a:stretch>
        </p:blipFill>
        <p:spPr bwMode="auto">
          <a:xfrm>
            <a:off x="0" y="6551613"/>
            <a:ext cx="3060700" cy="30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/>
          <p:cNvPicPr>
            <a:picLocks noChangeAspect="1" noChangeArrowheads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50000" contrast="-60000"/>
          </a:blip>
          <a:srcRect/>
          <a:stretch>
            <a:fillRect/>
          </a:stretch>
        </p:blipFill>
        <p:spPr bwMode="auto">
          <a:xfrm>
            <a:off x="3060700" y="6551613"/>
            <a:ext cx="3059113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50000" contrast="-60000"/>
          </a:blip>
          <a:srcRect/>
          <a:stretch>
            <a:fillRect/>
          </a:stretch>
        </p:blipFill>
        <p:spPr bwMode="auto">
          <a:xfrm>
            <a:off x="6119813" y="6551613"/>
            <a:ext cx="3060700" cy="30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640960" cy="720000"/>
          </a:xfrm>
        </p:spPr>
        <p:txBody>
          <a:bodyPr anchor="ctr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2000" y="980727"/>
            <a:ext cx="3600000" cy="5688000"/>
          </a:xfrm>
          <a:prstGeom prst="roundRect">
            <a:avLst>
              <a:gd name="adj" fmla="val 10317"/>
            </a:avLst>
          </a:prstGeom>
          <a:ln w="44450">
            <a:solidFill>
              <a:srgbClr val="FF0000"/>
            </a:solidFill>
          </a:ln>
        </p:spPr>
        <p:txBody>
          <a:bodyPr/>
          <a:lstStyle>
            <a:lvl1pPr marL="90000" indent="360000">
              <a:spcBef>
                <a:spcPts val="0"/>
              </a:spcBef>
              <a:buFont typeface="Comic Sans MS" pitchFamily="66" charset="0"/>
              <a:buChar char="—"/>
              <a:defRPr sz="2800"/>
            </a:lvl1pPr>
            <a:lvl2pPr marL="90000" indent="360000">
              <a:spcBef>
                <a:spcPts val="0"/>
              </a:spcBef>
              <a:buFont typeface="Comic Sans MS" pitchFamily="66" charset="0"/>
              <a:buChar char="—"/>
              <a:defRPr sz="2400"/>
            </a:lvl2pPr>
            <a:lvl3pPr marL="90000" indent="360000">
              <a:spcBef>
                <a:spcPts val="0"/>
              </a:spcBef>
              <a:buFont typeface="Comic Sans MS" pitchFamily="66" charset="0"/>
              <a:buChar char="—"/>
              <a:defRPr sz="2000"/>
            </a:lvl3pPr>
            <a:lvl4pPr marL="90000" indent="360000">
              <a:spcBef>
                <a:spcPts val="0"/>
              </a:spcBef>
              <a:buFont typeface="Comic Sans MS" pitchFamily="66" charset="0"/>
              <a:buChar char="—"/>
              <a:defRPr sz="1800"/>
            </a:lvl4pPr>
            <a:lvl5pPr marL="90000" indent="360000">
              <a:spcBef>
                <a:spcPts val="0"/>
              </a:spcBef>
              <a:buFont typeface="Comic Sans MS" pitchFamily="66" charset="0"/>
              <a:buChar char="—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56000" y="980727"/>
            <a:ext cx="3600000" cy="5688000"/>
          </a:xfrm>
          <a:prstGeom prst="roundRect">
            <a:avLst>
              <a:gd name="adj" fmla="val 9259"/>
            </a:avLst>
          </a:prstGeom>
          <a:ln w="44450">
            <a:solidFill>
              <a:srgbClr val="00CC00"/>
            </a:solidFill>
          </a:ln>
        </p:spPr>
        <p:txBody>
          <a:bodyPr/>
          <a:lstStyle>
            <a:lvl1pPr marL="90000" indent="360000">
              <a:spcBef>
                <a:spcPts val="0"/>
              </a:spcBef>
              <a:buFont typeface="Comic Sans MS" pitchFamily="66" charset="0"/>
              <a:buChar char="—"/>
              <a:defRPr sz="2800"/>
            </a:lvl1pPr>
            <a:lvl2pPr marL="90000" indent="360000">
              <a:spcBef>
                <a:spcPts val="0"/>
              </a:spcBef>
              <a:buFont typeface="Comic Sans MS" pitchFamily="66" charset="0"/>
              <a:buChar char="—"/>
              <a:defRPr sz="2400"/>
            </a:lvl2pPr>
            <a:lvl3pPr marL="90000" indent="360000">
              <a:spcBef>
                <a:spcPts val="0"/>
              </a:spcBef>
              <a:buFont typeface="Comic Sans MS" pitchFamily="66" charset="0"/>
              <a:buChar char="—"/>
              <a:defRPr sz="2000"/>
            </a:lvl3pPr>
            <a:lvl4pPr marL="90000" indent="360000">
              <a:spcBef>
                <a:spcPts val="0"/>
              </a:spcBef>
              <a:buFont typeface="Comic Sans MS" pitchFamily="66" charset="0"/>
              <a:buChar char="—"/>
              <a:defRPr sz="1800"/>
            </a:lvl4pPr>
            <a:lvl5pPr marL="90000" indent="360000">
              <a:spcBef>
                <a:spcPts val="0"/>
              </a:spcBef>
              <a:buFont typeface="Comic Sans MS" pitchFamily="66" charset="0"/>
              <a:buChar char="—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223BF-2A80-4EA4-A5D7-2DAC5F90C907}" type="datetimeFigureOut">
              <a:rPr lang="ru-RU"/>
              <a:pPr>
                <a:defRPr/>
              </a:pPr>
              <a:t>10.11.2012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FB605E-86D3-4B25-8254-AAFFD448CD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EB2F32-B66A-4A4D-89A6-311C8E52AC5C}" type="datetimeFigureOut">
              <a:rPr lang="ru-RU"/>
              <a:pPr>
                <a:defRPr/>
              </a:pPr>
              <a:t>10.11.2012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5CF5A2-8287-4378-B1BF-0F988A771C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0" y="0"/>
            <a:ext cx="9144000" cy="720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soft" dir="tl">
              <a:rot lat="0" lon="0" rev="0"/>
            </a:lightRig>
          </a:scene3d>
          <a:sp3d>
            <a:bevelT/>
          </a:sp3d>
        </p:spPr>
        <p:txBody>
          <a:bodyPr>
            <a:normAutofit/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 cap="none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ru-RU" sz="3200" dirty="0"/>
          </a:p>
        </p:txBody>
      </p:sp>
      <p:pic>
        <p:nvPicPr>
          <p:cNvPr id="4" name="Picture 4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50000" contrast="-60000"/>
          </a:blip>
          <a:srcRect/>
          <a:stretch>
            <a:fillRect/>
          </a:stretch>
        </p:blipFill>
        <p:spPr bwMode="auto">
          <a:xfrm>
            <a:off x="0" y="6551613"/>
            <a:ext cx="3060700" cy="30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/>
          <p:cNvPicPr>
            <a:picLocks noChangeAspect="1" noChangeArrowheads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50000" contrast="-60000"/>
          </a:blip>
          <a:srcRect/>
          <a:stretch>
            <a:fillRect/>
          </a:stretch>
        </p:blipFill>
        <p:spPr bwMode="auto">
          <a:xfrm>
            <a:off x="3060700" y="6551613"/>
            <a:ext cx="3059113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50000" contrast="-60000"/>
          </a:blip>
          <a:srcRect/>
          <a:stretch>
            <a:fillRect/>
          </a:stretch>
        </p:blipFill>
        <p:spPr bwMode="auto">
          <a:xfrm>
            <a:off x="6119813" y="6551613"/>
            <a:ext cx="3060700" cy="30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640960" cy="720000"/>
          </a:xfrm>
        </p:spPr>
        <p:txBody>
          <a:bodyPr anchor="ctr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7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49D414-949A-4C99-AD38-1134E6AC33D0}" type="datetimeFigureOut">
              <a:rPr lang="ru-RU"/>
              <a:pPr>
                <a:defRPr/>
              </a:pPr>
              <a:t>10.11.2012</a:t>
            </a:fld>
            <a:endParaRPr lang="ru-RU"/>
          </a:p>
        </p:txBody>
      </p:sp>
      <p:sp>
        <p:nvSpPr>
          <p:cNvPr id="8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57AC3C-3700-4760-A2CF-E33654EB1C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0" y="0"/>
            <a:ext cx="9144000" cy="720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soft" dir="tl">
              <a:rot lat="0" lon="0" rev="0"/>
            </a:lightRig>
          </a:scene3d>
          <a:sp3d>
            <a:bevelT/>
          </a:sp3d>
        </p:spPr>
        <p:txBody>
          <a:bodyPr>
            <a:normAutofit/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 cap="none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ru-RU" sz="3200" dirty="0"/>
          </a:p>
        </p:txBody>
      </p:sp>
      <p:pic>
        <p:nvPicPr>
          <p:cNvPr id="3" name="Picture 4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50000" contrast="-60000"/>
          </a:blip>
          <a:srcRect/>
          <a:stretch>
            <a:fillRect/>
          </a:stretch>
        </p:blipFill>
        <p:spPr bwMode="auto">
          <a:xfrm>
            <a:off x="0" y="6551613"/>
            <a:ext cx="3060700" cy="30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5"/>
          <p:cNvPicPr>
            <a:picLocks noChangeAspect="1" noChangeArrowheads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50000" contrast="-60000"/>
          </a:blip>
          <a:srcRect/>
          <a:stretch>
            <a:fillRect/>
          </a:stretch>
        </p:blipFill>
        <p:spPr bwMode="auto">
          <a:xfrm>
            <a:off x="3060700" y="6551613"/>
            <a:ext cx="3059113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50000" contrast="-60000"/>
          </a:blip>
          <a:srcRect/>
          <a:stretch>
            <a:fillRect/>
          </a:stretch>
        </p:blipFill>
        <p:spPr bwMode="auto">
          <a:xfrm>
            <a:off x="6119813" y="6551613"/>
            <a:ext cx="3060700" cy="30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E84179-EC13-49EC-8389-B1552F0832B3}" type="datetimeFigureOut">
              <a:rPr lang="ru-RU"/>
              <a:pPr>
                <a:defRPr/>
              </a:pPr>
              <a:t>10.11.2012</a:t>
            </a:fld>
            <a:endParaRPr lang="ru-RU"/>
          </a:p>
        </p:txBody>
      </p:sp>
      <p:sp>
        <p:nvSpPr>
          <p:cNvPr id="7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9AB354-2D91-4A1A-82B3-7176B9891E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AE3ABA-00ED-43EC-BDA7-A62236B2BF01}" type="datetimeFigureOut">
              <a:rPr lang="ru-RU"/>
              <a:pPr>
                <a:defRPr/>
              </a:pPr>
              <a:t>10.11.2012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16F83E-B6AB-4BAC-8D55-9790EBC19D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F063B8-652C-4C68-B9BC-8DE5FB204B14}" type="datetimeFigureOut">
              <a:rPr lang="ru-RU"/>
              <a:pPr>
                <a:defRPr/>
              </a:pPr>
              <a:t>10.11.2012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4B147F-8E51-4037-9A7C-1A5304723E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825" y="169863"/>
            <a:ext cx="8642350" cy="11969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250825" y="1495425"/>
            <a:ext cx="8642350" cy="474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26EEB3C-4F13-4325-87E9-BC16F02B3D10}" type="datetimeFigureOut">
              <a:rPr lang="ru-RU"/>
              <a:pPr>
                <a:defRPr/>
              </a:pPr>
              <a:t>10.11.2012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58F2899-EF43-4AC3-A0F4-D1CF590E0B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0" r:id="rId3"/>
    <p:sldLayoutId id="2147483673" r:id="rId4"/>
    <p:sldLayoutId id="2147483669" r:id="rId5"/>
    <p:sldLayoutId id="2147483674" r:id="rId6"/>
    <p:sldLayoutId id="2147483675" r:id="rId7"/>
    <p:sldLayoutId id="2147483668" r:id="rId8"/>
    <p:sldLayoutId id="2147483667" r:id="rId9"/>
    <p:sldLayoutId id="2147483666" r:id="rId10"/>
    <p:sldLayoutId id="214748366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b="1" kern="1200" spc="50">
          <a:ln w="11430"/>
          <a:gradFill>
            <a:gsLst>
              <a:gs pos="25000">
                <a:schemeClr val="accent2">
                  <a:satMod val="155000"/>
                </a:schemeClr>
              </a:gs>
              <a:gs pos="100000">
                <a:schemeClr val="accent2">
                  <a:shade val="45000"/>
                  <a:satMod val="165000"/>
                </a:schemeClr>
              </a:gs>
            </a:gsLst>
            <a:lin ang="5400000"/>
          </a:gradFill>
          <a:effectLst>
            <a:outerShdw blurRad="76200" dist="50800" dir="5400000" algn="tl" rotWithShape="0">
              <a:srgbClr val="000000">
                <a:alpha val="65000"/>
              </a:srgbClr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mic Sans MS" pitchFamily="66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mic Sans MS" pitchFamily="66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mic Sans MS" pitchFamily="66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eg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png"/><Relationship Id="rId3" Type="http://schemas.openxmlformats.org/officeDocument/2006/relationships/image" Target="../media/image6.jpeg"/><Relationship Id="rId7" Type="http://schemas.openxmlformats.org/officeDocument/2006/relationships/image" Target="../media/image15.png"/><Relationship Id="rId12" Type="http://schemas.openxmlformats.org/officeDocument/2006/relationships/image" Target="../media/image2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7.png"/><Relationship Id="rId9" Type="http://schemas.openxmlformats.org/officeDocument/2006/relationships/image" Target="../media/image17.png"/><Relationship Id="rId14" Type="http://schemas.openxmlformats.org/officeDocument/2006/relationships/image" Target="../media/image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eg"/><Relationship Id="rId4" Type="http://schemas.openxmlformats.org/officeDocument/2006/relationships/image" Target="../media/image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eg"/><Relationship Id="rId4" Type="http://schemas.openxmlformats.org/officeDocument/2006/relationships/image" Target="../media/image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e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slide" Target="slide7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slide" Target="slide11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44950" y="3133725"/>
            <a:ext cx="1031875" cy="339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ЦАРСТВО ДРЕВНЕГО ЕГИПТА</a:t>
            </a:r>
            <a:endParaRPr lang="ru-RU" dirty="0"/>
          </a:p>
        </p:txBody>
      </p:sp>
      <p:pic>
        <p:nvPicPr>
          <p:cNvPr id="14339" name="Рисунок 3"/>
          <p:cNvPicPr>
            <a:picLocks noChangeAspect="1"/>
          </p:cNvPicPr>
          <p:nvPr/>
        </p:nvPicPr>
        <p:blipFill>
          <a:blip r:embed="rId4">
            <a:clrChange>
              <a:clrFrom>
                <a:srgbClr val="FEF8F8"/>
              </a:clrFrom>
              <a:clrTo>
                <a:srgbClr val="FEF8F8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80513" cy="83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5" name="Группа 3"/>
          <p:cNvGrpSpPr>
            <a:grpSpLocks/>
          </p:cNvGrpSpPr>
          <p:nvPr/>
        </p:nvGrpSpPr>
        <p:grpSpPr bwMode="auto">
          <a:xfrm>
            <a:off x="19050" y="-44450"/>
            <a:ext cx="969963" cy="1241425"/>
            <a:chOff x="-19448" y="332656"/>
            <a:chExt cx="1783136" cy="1999120"/>
          </a:xfrm>
        </p:grpSpPr>
        <p:sp>
          <p:nvSpPr>
            <p:cNvPr id="12" name="Овал 11"/>
            <p:cNvSpPr/>
            <p:nvPr/>
          </p:nvSpPr>
          <p:spPr>
            <a:xfrm>
              <a:off x="683884" y="764692"/>
              <a:ext cx="431921" cy="288875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" name="Овал 12"/>
            <p:cNvSpPr/>
            <p:nvPr/>
          </p:nvSpPr>
          <p:spPr>
            <a:xfrm>
              <a:off x="36002" y="1700341"/>
              <a:ext cx="393981" cy="432034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4" name="Овал 13"/>
            <p:cNvSpPr/>
            <p:nvPr/>
          </p:nvSpPr>
          <p:spPr>
            <a:xfrm>
              <a:off x="324922" y="1485602"/>
              <a:ext cx="933884" cy="286319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pic>
          <p:nvPicPr>
            <p:cNvPr id="26647" name="Рисунок 14" descr="_1_~1.JPG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798" b="6718"/>
            <a:stretch>
              <a:fillRect/>
            </a:stretch>
          </p:blipFill>
          <p:spPr bwMode="auto">
            <a:xfrm>
              <a:off x="-19448" y="332656"/>
              <a:ext cx="1783136" cy="1999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6626" name="Группа 8"/>
          <p:cNvGrpSpPr>
            <a:grpSpLocks/>
          </p:cNvGrpSpPr>
          <p:nvPr/>
        </p:nvGrpSpPr>
        <p:grpSpPr bwMode="auto">
          <a:xfrm>
            <a:off x="8240713" y="-26988"/>
            <a:ext cx="957262" cy="1223963"/>
            <a:chOff x="7452320" y="-8901"/>
            <a:chExt cx="1691681" cy="2645813"/>
          </a:xfrm>
        </p:grpSpPr>
        <p:sp>
          <p:nvSpPr>
            <p:cNvPr id="17" name="Овал 16"/>
            <p:cNvSpPr/>
            <p:nvPr/>
          </p:nvSpPr>
          <p:spPr>
            <a:xfrm>
              <a:off x="8100376" y="145525"/>
              <a:ext cx="288961" cy="428959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pic>
          <p:nvPicPr>
            <p:cNvPr id="26643" name="Рисунок 17" descr="Cartoon-Clipart-Free-18.gif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2678" r="17007" b="5669"/>
            <a:stretch>
              <a:fillRect/>
            </a:stretch>
          </p:blipFill>
          <p:spPr bwMode="auto">
            <a:xfrm>
              <a:off x="7452320" y="-8901"/>
              <a:ext cx="1691681" cy="2645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6" name="Заголовок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 smtClean="0"/>
              <a:t>СТРАНА «ЧЁРНОЙ ЗЕМЛИ»</a:t>
            </a:r>
            <a:endParaRPr lang="ru-RU" sz="4000" dirty="0"/>
          </a:p>
        </p:txBody>
      </p:sp>
      <p:grpSp>
        <p:nvGrpSpPr>
          <p:cNvPr id="26628" name="Группа 24"/>
          <p:cNvGrpSpPr>
            <a:grpSpLocks/>
          </p:cNvGrpSpPr>
          <p:nvPr/>
        </p:nvGrpSpPr>
        <p:grpSpPr bwMode="auto">
          <a:xfrm>
            <a:off x="220663" y="1828800"/>
            <a:ext cx="8697912" cy="1792288"/>
            <a:chOff x="219456" y="1828800"/>
            <a:chExt cx="8698992" cy="1792224"/>
          </a:xfrm>
        </p:grpSpPr>
        <p:sp>
          <p:nvSpPr>
            <p:cNvPr id="20" name="Скругленный прямоугольник 19"/>
            <p:cNvSpPr/>
            <p:nvPr/>
          </p:nvSpPr>
          <p:spPr>
            <a:xfrm>
              <a:off x="252000" y="1859340"/>
              <a:ext cx="8640000" cy="1736646"/>
            </a:xfrm>
            <a:prstGeom prst="roundRect">
              <a:avLst/>
            </a:prstGeom>
            <a:blipFill>
              <a:blip r:embed="rId4"/>
              <a:tile tx="0" ty="0" sx="100000" sy="100000" flip="none" algn="tl"/>
            </a:blipFill>
            <a:ln w="25400">
              <a:solidFill>
                <a:schemeClr val="bg1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>
              <a:spAutoFit/>
            </a:bodyPr>
            <a:lstStyle/>
            <a:p>
              <a:r>
                <a:rPr lang="ru-RU" sz="3200">
                  <a:latin typeface="Comic Sans MS" pitchFamily="66" charset="0"/>
                </a:rPr>
                <a:t>	Раздели природные условия Египта на благоприятные и неблагоприятные для первобытных земледельцев.</a:t>
              </a:r>
            </a:p>
          </p:txBody>
        </p:sp>
        <p:sp>
          <p:nvSpPr>
            <p:cNvPr id="22" name="Овал 21"/>
            <p:cNvSpPr>
              <a:spLocks noChangeAspect="1"/>
            </p:cNvSpPr>
            <p:nvPr/>
          </p:nvSpPr>
          <p:spPr>
            <a:xfrm>
              <a:off x="828000" y="2086925"/>
              <a:ext cx="252000" cy="252000"/>
            </a:xfrm>
            <a:prstGeom prst="ellipse">
              <a:avLst/>
            </a:prstGeom>
            <a:solidFill>
              <a:srgbClr val="00B0F0"/>
            </a:solidFill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5241" tIns="562479" rIns="15240" bIns="562477" spcCol="1270" anchor="ctr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2400"/>
            </a:p>
          </p:txBody>
        </p:sp>
      </p:grpSp>
      <p:grpSp>
        <p:nvGrpSpPr>
          <p:cNvPr id="26629" name="Группа 23"/>
          <p:cNvGrpSpPr>
            <a:grpSpLocks/>
          </p:cNvGrpSpPr>
          <p:nvPr/>
        </p:nvGrpSpPr>
        <p:grpSpPr bwMode="auto">
          <a:xfrm>
            <a:off x="220663" y="3975100"/>
            <a:ext cx="8697912" cy="1792288"/>
            <a:chOff x="219456" y="4478648"/>
            <a:chExt cx="8698992" cy="1792224"/>
          </a:xfrm>
        </p:grpSpPr>
        <p:sp>
          <p:nvSpPr>
            <p:cNvPr id="21" name="Скругленный прямоугольник 20"/>
            <p:cNvSpPr/>
            <p:nvPr/>
          </p:nvSpPr>
          <p:spPr>
            <a:xfrm>
              <a:off x="252000" y="4509120"/>
              <a:ext cx="8640000" cy="1736646"/>
            </a:xfrm>
            <a:prstGeom prst="roundRect">
              <a:avLst/>
            </a:prstGeom>
            <a:blipFill>
              <a:blip r:embed="rId4"/>
              <a:tile tx="0" ty="0" sx="100000" sy="100000" flip="none" algn="tl"/>
            </a:blipFill>
            <a:ln w="25400">
              <a:solidFill>
                <a:schemeClr val="bg1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>
              <a:spAutoFit/>
            </a:bodyPr>
            <a:lstStyle/>
            <a:p>
              <a:r>
                <a:rPr lang="ru-RU" sz="3200">
                  <a:latin typeface="Comic Sans MS" pitchFamily="66" charset="0"/>
                </a:rPr>
                <a:t>	Сделай вывод о роли реки Нил. (Используй продуктивное чтение — см. пример на с. 9.)</a:t>
              </a:r>
            </a:p>
          </p:txBody>
        </p:sp>
        <p:sp>
          <p:nvSpPr>
            <p:cNvPr id="23" name="Овал 22"/>
            <p:cNvSpPr>
              <a:spLocks noChangeAspect="1"/>
            </p:cNvSpPr>
            <p:nvPr/>
          </p:nvSpPr>
          <p:spPr>
            <a:xfrm>
              <a:off x="828000" y="4797152"/>
              <a:ext cx="252000" cy="252000"/>
            </a:xfrm>
            <a:prstGeom prst="ellipse">
              <a:avLst/>
            </a:prstGeom>
            <a:solidFill>
              <a:srgbClr val="00B0F0"/>
            </a:solidFill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5241" tIns="562479" rIns="15240" bIns="562477" spcCol="1270" anchor="ctr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24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2000" y="900000"/>
            <a:ext cx="8640000" cy="4522133"/>
          </a:xfrm>
          <a:prstGeom prst="roundRect">
            <a:avLst>
              <a:gd name="adj" fmla="val 9927"/>
            </a:avLst>
          </a:prstGeom>
          <a:ln>
            <a:solidFill>
              <a:schemeClr val="bg1">
                <a:lumMod val="50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grpSp>
        <p:nvGrpSpPr>
          <p:cNvPr id="27650" name="Группа 3"/>
          <p:cNvGrpSpPr>
            <a:grpSpLocks/>
          </p:cNvGrpSpPr>
          <p:nvPr/>
        </p:nvGrpSpPr>
        <p:grpSpPr bwMode="auto">
          <a:xfrm>
            <a:off x="19050" y="-44450"/>
            <a:ext cx="969963" cy="1241425"/>
            <a:chOff x="-19448" y="332656"/>
            <a:chExt cx="1783136" cy="1999120"/>
          </a:xfrm>
        </p:grpSpPr>
        <p:sp>
          <p:nvSpPr>
            <p:cNvPr id="12" name="Овал 11"/>
            <p:cNvSpPr/>
            <p:nvPr/>
          </p:nvSpPr>
          <p:spPr>
            <a:xfrm>
              <a:off x="683884" y="764692"/>
              <a:ext cx="431921" cy="288875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" name="Овал 12"/>
            <p:cNvSpPr/>
            <p:nvPr/>
          </p:nvSpPr>
          <p:spPr>
            <a:xfrm>
              <a:off x="36002" y="1700341"/>
              <a:ext cx="393981" cy="432034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4" name="Овал 13"/>
            <p:cNvSpPr/>
            <p:nvPr/>
          </p:nvSpPr>
          <p:spPr>
            <a:xfrm>
              <a:off x="324922" y="1485602"/>
              <a:ext cx="933884" cy="286319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pic>
          <p:nvPicPr>
            <p:cNvPr id="27666" name="Рисунок 14" descr="_1_~1.JP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798" b="6718"/>
            <a:stretch>
              <a:fillRect/>
            </a:stretch>
          </p:blipFill>
          <p:spPr bwMode="auto">
            <a:xfrm>
              <a:off x="-19448" y="332656"/>
              <a:ext cx="1783136" cy="1999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7651" name="Группа 8"/>
          <p:cNvGrpSpPr>
            <a:grpSpLocks/>
          </p:cNvGrpSpPr>
          <p:nvPr/>
        </p:nvGrpSpPr>
        <p:grpSpPr bwMode="auto">
          <a:xfrm>
            <a:off x="8240713" y="-26988"/>
            <a:ext cx="957262" cy="1223963"/>
            <a:chOff x="7452320" y="-8901"/>
            <a:chExt cx="1691681" cy="2645813"/>
          </a:xfrm>
        </p:grpSpPr>
        <p:sp>
          <p:nvSpPr>
            <p:cNvPr id="17" name="Овал 16"/>
            <p:cNvSpPr/>
            <p:nvPr/>
          </p:nvSpPr>
          <p:spPr>
            <a:xfrm>
              <a:off x="8100376" y="145525"/>
              <a:ext cx="288961" cy="428959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pic>
          <p:nvPicPr>
            <p:cNvPr id="27662" name="Рисунок 17" descr="Cartoon-Clipart-Free-18.gif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2678" r="17007" b="5669"/>
            <a:stretch>
              <a:fillRect/>
            </a:stretch>
          </p:blipFill>
          <p:spPr bwMode="auto">
            <a:xfrm>
              <a:off x="7452320" y="-8901"/>
              <a:ext cx="1691681" cy="2645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6" name="Заголовок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 smtClean="0"/>
              <a:t>СТРАНА «ЧЁРНОЙ ЗЕМЛИ»</a:t>
            </a:r>
            <a:endParaRPr lang="ru-RU" sz="4000" dirty="0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966913" y="5516563"/>
            <a:ext cx="5273675" cy="50641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ru-RU" sz="2400">
                <a:latin typeface="Comic Sans MS" pitchFamily="66" charset="0"/>
              </a:rPr>
              <a:t>В доме египетского земледельца.</a:t>
            </a:r>
          </a:p>
        </p:txBody>
      </p:sp>
      <p:grpSp>
        <p:nvGrpSpPr>
          <p:cNvPr id="27654" name="Группа 25"/>
          <p:cNvGrpSpPr>
            <a:grpSpLocks/>
          </p:cNvGrpSpPr>
          <p:nvPr/>
        </p:nvGrpSpPr>
        <p:grpSpPr bwMode="auto">
          <a:xfrm>
            <a:off x="252413" y="6135688"/>
            <a:ext cx="8639175" cy="511175"/>
            <a:chOff x="252000" y="6165304"/>
            <a:chExt cx="8640000" cy="510778"/>
          </a:xfrm>
        </p:grpSpPr>
        <p:sp>
          <p:nvSpPr>
            <p:cNvPr id="24" name="Скругленный прямоугольник 23"/>
            <p:cNvSpPr/>
            <p:nvPr/>
          </p:nvSpPr>
          <p:spPr>
            <a:xfrm>
              <a:off x="252000" y="6165304"/>
              <a:ext cx="8640000" cy="510778"/>
            </a:xfrm>
            <a:prstGeom prst="roundRect">
              <a:avLst/>
            </a:prstGeom>
            <a:blipFill>
              <a:blip r:embed="rId5"/>
              <a:tile tx="0" ty="0" sx="100000" sy="100000" flip="none" algn="tl"/>
            </a:blipFill>
            <a:ln w="25400">
              <a:solidFill>
                <a:schemeClr val="bg1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400" dirty="0">
                  <a:latin typeface="+mn-lt"/>
                </a:rPr>
                <a:t>	Определи, как Нил влияет на жизнь семьи </a:t>
              </a:r>
              <a:r>
                <a:rPr lang="ru-RU" sz="2400" dirty="0" err="1">
                  <a:latin typeface="+mn-lt"/>
                </a:rPr>
                <a:t>Пепе</a:t>
              </a:r>
              <a:r>
                <a:rPr lang="ru-RU" sz="2400" dirty="0">
                  <a:latin typeface="+mn-lt"/>
                </a:rPr>
                <a:t>.</a:t>
              </a:r>
            </a:p>
          </p:txBody>
        </p:sp>
        <p:sp>
          <p:nvSpPr>
            <p:cNvPr id="25" name="Овал 24"/>
            <p:cNvSpPr>
              <a:spLocks noChangeAspect="1"/>
            </p:cNvSpPr>
            <p:nvPr/>
          </p:nvSpPr>
          <p:spPr>
            <a:xfrm>
              <a:off x="828000" y="6273344"/>
              <a:ext cx="252000" cy="252000"/>
            </a:xfrm>
            <a:prstGeom prst="ellipse">
              <a:avLst/>
            </a:prstGeom>
            <a:solidFill>
              <a:srgbClr val="0070C0"/>
            </a:solidFill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5241" tIns="562479" rIns="15240" bIns="562477" spcCol="1270" anchor="ctr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24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3" name="Группа 6"/>
          <p:cNvGrpSpPr>
            <a:grpSpLocks/>
          </p:cNvGrpSpPr>
          <p:nvPr/>
        </p:nvGrpSpPr>
        <p:grpSpPr bwMode="auto">
          <a:xfrm>
            <a:off x="252413" y="971550"/>
            <a:ext cx="8639175" cy="1736725"/>
            <a:chOff x="252000" y="2492896"/>
            <a:chExt cx="8640000" cy="1736646"/>
          </a:xfrm>
        </p:grpSpPr>
        <p:grpSp>
          <p:nvGrpSpPr>
            <p:cNvPr id="28725" name="Группа 5"/>
            <p:cNvGrpSpPr>
              <a:grpSpLocks/>
            </p:cNvGrpSpPr>
            <p:nvPr/>
          </p:nvGrpSpPr>
          <p:grpSpPr bwMode="auto">
            <a:xfrm>
              <a:off x="252000" y="2492896"/>
              <a:ext cx="8640000" cy="1736646"/>
              <a:chOff x="252000" y="2967335"/>
              <a:chExt cx="8640000" cy="1736646"/>
            </a:xfrm>
          </p:grpSpPr>
          <p:sp>
            <p:nvSpPr>
              <p:cNvPr id="5" name="Скругленный прямоугольник 4"/>
              <p:cNvSpPr/>
              <p:nvPr/>
            </p:nvSpPr>
            <p:spPr>
              <a:xfrm>
                <a:off x="252000" y="2967335"/>
                <a:ext cx="8640000" cy="1736646"/>
              </a:xfrm>
              <a:prstGeom prst="roundRect">
                <a:avLst/>
              </a:prstGeom>
              <a:blipFill>
                <a:blip r:embed="rId3"/>
                <a:tile tx="0" ty="0" sx="100000" sy="100000" flip="none" algn="tl"/>
              </a:blipFill>
              <a:ln w="25400">
                <a:solidFill>
                  <a:schemeClr val="bg1">
                    <a:lumMod val="5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3200" dirty="0">
                    <a:latin typeface="+mn-lt"/>
                  </a:rPr>
                  <a:t>	Докажи, что египтяне взошли на ступень цивилизации. </a:t>
                </a: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3200" dirty="0">
                    <a:latin typeface="+mn-lt"/>
                  </a:rPr>
                  <a:t>	Объясни, как им в этом помог Нил.</a:t>
                </a:r>
              </a:p>
            </p:txBody>
          </p:sp>
          <p:sp>
            <p:nvSpPr>
              <p:cNvPr id="19" name="Овал 18"/>
              <p:cNvSpPr>
                <a:spLocks noChangeAspect="1"/>
              </p:cNvSpPr>
              <p:nvPr/>
            </p:nvSpPr>
            <p:spPr>
              <a:xfrm>
                <a:off x="828000" y="4191471"/>
                <a:ext cx="252000" cy="252000"/>
              </a:xfrm>
              <a:prstGeom prst="ellipse">
                <a:avLst/>
              </a:prstGeom>
              <a:solidFill>
                <a:srgbClr val="0070C0"/>
              </a:solidFill>
              <a:scene3d>
                <a:camera prst="orthographicFront">
                  <a:rot lat="0" lon="0" rev="0"/>
                </a:camera>
                <a:lightRig rig="contrasting" dir="t">
                  <a:rot lat="0" lon="0" rev="1200000"/>
                </a:lightRig>
              </a:scene3d>
              <a:sp3d contourW="19050" prstMaterial="metal">
                <a:bevelT w="88900" h="203200"/>
                <a:bevelB w="165100" h="254000"/>
              </a:sp3d>
            </p:spPr>
            <p:style>
              <a:lnRef idx="0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lIns="15241" tIns="562479" rIns="15240" bIns="562477" spcCol="1270" anchor="ctr"/>
              <a:lstStyle/>
              <a:p>
                <a:pPr algn="ctr" defTabSz="106680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ru-RU" sz="2400"/>
              </a:p>
            </p:txBody>
          </p:sp>
        </p:grpSp>
        <p:sp>
          <p:nvSpPr>
            <p:cNvPr id="20" name="Овал 19"/>
            <p:cNvSpPr>
              <a:spLocks noChangeAspect="1"/>
            </p:cNvSpPr>
            <p:nvPr/>
          </p:nvSpPr>
          <p:spPr>
            <a:xfrm>
              <a:off x="828000" y="2780928"/>
              <a:ext cx="252000" cy="252000"/>
            </a:xfrm>
            <a:prstGeom prst="ellipse">
              <a:avLst/>
            </a:prstGeom>
            <a:solidFill>
              <a:srgbClr val="00B0F0"/>
            </a:solidFill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5241" tIns="562479" rIns="15240" bIns="562477" spcCol="1270" anchor="ctr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2400"/>
            </a:p>
          </p:txBody>
        </p:sp>
      </p:grpSp>
      <p:grpSp>
        <p:nvGrpSpPr>
          <p:cNvPr id="28674" name="Группа 3"/>
          <p:cNvGrpSpPr>
            <a:grpSpLocks/>
          </p:cNvGrpSpPr>
          <p:nvPr/>
        </p:nvGrpSpPr>
        <p:grpSpPr bwMode="auto">
          <a:xfrm>
            <a:off x="19050" y="-44450"/>
            <a:ext cx="969963" cy="1241425"/>
            <a:chOff x="-19448" y="332656"/>
            <a:chExt cx="1783136" cy="1999120"/>
          </a:xfrm>
        </p:grpSpPr>
        <p:sp>
          <p:nvSpPr>
            <p:cNvPr id="12" name="Овал 11"/>
            <p:cNvSpPr/>
            <p:nvPr/>
          </p:nvSpPr>
          <p:spPr>
            <a:xfrm>
              <a:off x="683884" y="764692"/>
              <a:ext cx="431921" cy="288875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" name="Овал 12"/>
            <p:cNvSpPr/>
            <p:nvPr/>
          </p:nvSpPr>
          <p:spPr>
            <a:xfrm>
              <a:off x="36002" y="1700341"/>
              <a:ext cx="393981" cy="432034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4" name="Овал 13"/>
            <p:cNvSpPr/>
            <p:nvPr/>
          </p:nvSpPr>
          <p:spPr>
            <a:xfrm>
              <a:off x="324922" y="1485602"/>
              <a:ext cx="933884" cy="286319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pic>
          <p:nvPicPr>
            <p:cNvPr id="28724" name="Рисунок 14" descr="_1_~1.JPG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798" b="6718"/>
            <a:stretch>
              <a:fillRect/>
            </a:stretch>
          </p:blipFill>
          <p:spPr bwMode="auto">
            <a:xfrm>
              <a:off x="-19448" y="332656"/>
              <a:ext cx="1783136" cy="1999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8675" name="Группа 8"/>
          <p:cNvGrpSpPr>
            <a:grpSpLocks/>
          </p:cNvGrpSpPr>
          <p:nvPr/>
        </p:nvGrpSpPr>
        <p:grpSpPr bwMode="auto">
          <a:xfrm>
            <a:off x="8240713" y="-26988"/>
            <a:ext cx="957262" cy="1223963"/>
            <a:chOff x="7452320" y="-8901"/>
            <a:chExt cx="1691681" cy="2645813"/>
          </a:xfrm>
        </p:grpSpPr>
        <p:sp>
          <p:nvSpPr>
            <p:cNvPr id="17" name="Овал 16"/>
            <p:cNvSpPr/>
            <p:nvPr/>
          </p:nvSpPr>
          <p:spPr>
            <a:xfrm>
              <a:off x="8100376" y="145525"/>
              <a:ext cx="288961" cy="428959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pic>
          <p:nvPicPr>
            <p:cNvPr id="28720" name="Рисунок 17" descr="Cartoon-Clipart-Free-18.gif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2678" r="17007" b="5669"/>
            <a:stretch>
              <a:fillRect/>
            </a:stretch>
          </p:blipFill>
          <p:spPr bwMode="auto">
            <a:xfrm>
              <a:off x="7452320" y="-8901"/>
              <a:ext cx="1691681" cy="2645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6" name="Заголовок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 smtClean="0"/>
              <a:t>НА НОВУЮ СТУПЕНЬ</a:t>
            </a:r>
            <a:endParaRPr lang="ru-RU" sz="4000" dirty="0"/>
          </a:p>
        </p:txBody>
      </p:sp>
      <p:sp>
        <p:nvSpPr>
          <p:cNvPr id="25" name="Полилиния 24"/>
          <p:cNvSpPr/>
          <p:nvPr/>
        </p:nvSpPr>
        <p:spPr>
          <a:xfrm>
            <a:off x="4471593" y="4005064"/>
            <a:ext cx="3313406" cy="525626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58199"/>
                </a:lnTo>
                <a:lnTo>
                  <a:pt x="3313406" y="358199"/>
                </a:lnTo>
                <a:lnTo>
                  <a:pt x="3313406" y="525626"/>
                </a:lnTo>
              </a:path>
            </a:pathLst>
          </a:custGeom>
          <a:noFill/>
          <a:ln>
            <a:solidFill>
              <a:schemeClr val="bg1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3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6" name="Полилиния 25"/>
          <p:cNvSpPr/>
          <p:nvPr/>
        </p:nvSpPr>
        <p:spPr>
          <a:xfrm>
            <a:off x="4471593" y="4005064"/>
            <a:ext cx="1104468" cy="525626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58199"/>
                </a:lnTo>
                <a:lnTo>
                  <a:pt x="1104468" y="358199"/>
                </a:lnTo>
                <a:lnTo>
                  <a:pt x="1104468" y="525626"/>
                </a:lnTo>
              </a:path>
            </a:pathLst>
          </a:custGeom>
          <a:noFill/>
          <a:ln>
            <a:solidFill>
              <a:schemeClr val="bg1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3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7" name="Полилиния 26"/>
          <p:cNvSpPr/>
          <p:nvPr/>
        </p:nvSpPr>
        <p:spPr>
          <a:xfrm>
            <a:off x="3367124" y="4005064"/>
            <a:ext cx="1104468" cy="525626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1104468" y="0"/>
                </a:moveTo>
                <a:lnTo>
                  <a:pt x="1104468" y="358199"/>
                </a:lnTo>
                <a:lnTo>
                  <a:pt x="0" y="358199"/>
                </a:lnTo>
                <a:lnTo>
                  <a:pt x="0" y="525626"/>
                </a:lnTo>
              </a:path>
            </a:pathLst>
          </a:custGeom>
          <a:noFill/>
          <a:ln>
            <a:solidFill>
              <a:schemeClr val="bg1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3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8" name="Полилиния 27"/>
          <p:cNvSpPr/>
          <p:nvPr/>
        </p:nvSpPr>
        <p:spPr>
          <a:xfrm>
            <a:off x="1158187" y="4005064"/>
            <a:ext cx="3313406" cy="525626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3313406" y="0"/>
                </a:moveTo>
                <a:lnTo>
                  <a:pt x="3313406" y="358199"/>
                </a:lnTo>
                <a:lnTo>
                  <a:pt x="0" y="358199"/>
                </a:lnTo>
                <a:lnTo>
                  <a:pt x="0" y="525626"/>
                </a:lnTo>
              </a:path>
            </a:pathLst>
          </a:custGeom>
          <a:noFill/>
          <a:ln>
            <a:solidFill>
              <a:schemeClr val="bg1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3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9" name="Скругленный прямоугольник 28"/>
          <p:cNvSpPr/>
          <p:nvPr/>
        </p:nvSpPr>
        <p:spPr>
          <a:xfrm>
            <a:off x="2267744" y="2852936"/>
            <a:ext cx="4320000" cy="1147643"/>
          </a:xfrm>
          <a:prstGeom prst="roundRect">
            <a:avLst>
              <a:gd name="adj" fmla="val 10000"/>
            </a:avLst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3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0" name="Полилиния 29"/>
          <p:cNvSpPr/>
          <p:nvPr/>
        </p:nvSpPr>
        <p:spPr>
          <a:xfrm>
            <a:off x="2468557" y="3043708"/>
            <a:ext cx="4320000" cy="1147643"/>
          </a:xfrm>
          <a:custGeom>
            <a:avLst/>
            <a:gdLst>
              <a:gd name="connsiteX0" fmla="*/ 0 w 1807312"/>
              <a:gd name="connsiteY0" fmla="*/ 114764 h 1147643"/>
              <a:gd name="connsiteX1" fmla="*/ 33614 w 1807312"/>
              <a:gd name="connsiteY1" fmla="*/ 33614 h 1147643"/>
              <a:gd name="connsiteX2" fmla="*/ 114764 w 1807312"/>
              <a:gd name="connsiteY2" fmla="*/ 1 h 1147643"/>
              <a:gd name="connsiteX3" fmla="*/ 1692548 w 1807312"/>
              <a:gd name="connsiteY3" fmla="*/ 0 h 1147643"/>
              <a:gd name="connsiteX4" fmla="*/ 1773698 w 1807312"/>
              <a:gd name="connsiteY4" fmla="*/ 33614 h 1147643"/>
              <a:gd name="connsiteX5" fmla="*/ 1807311 w 1807312"/>
              <a:gd name="connsiteY5" fmla="*/ 114764 h 1147643"/>
              <a:gd name="connsiteX6" fmla="*/ 1807312 w 1807312"/>
              <a:gd name="connsiteY6" fmla="*/ 1032879 h 1147643"/>
              <a:gd name="connsiteX7" fmla="*/ 1773698 w 1807312"/>
              <a:gd name="connsiteY7" fmla="*/ 1114029 h 1147643"/>
              <a:gd name="connsiteX8" fmla="*/ 1692548 w 1807312"/>
              <a:gd name="connsiteY8" fmla="*/ 1147643 h 1147643"/>
              <a:gd name="connsiteX9" fmla="*/ 114764 w 1807312"/>
              <a:gd name="connsiteY9" fmla="*/ 1147643 h 1147643"/>
              <a:gd name="connsiteX10" fmla="*/ 33614 w 1807312"/>
              <a:gd name="connsiteY10" fmla="*/ 1114029 h 1147643"/>
              <a:gd name="connsiteX11" fmla="*/ 0 w 1807312"/>
              <a:gd name="connsiteY11" fmla="*/ 1032879 h 1147643"/>
              <a:gd name="connsiteX12" fmla="*/ 0 w 1807312"/>
              <a:gd name="connsiteY12" fmla="*/ 114764 h 11476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07312" h="1147643">
                <a:moveTo>
                  <a:pt x="0" y="114764"/>
                </a:moveTo>
                <a:cubicBezTo>
                  <a:pt x="0" y="84327"/>
                  <a:pt x="12091" y="55136"/>
                  <a:pt x="33614" y="33614"/>
                </a:cubicBezTo>
                <a:cubicBezTo>
                  <a:pt x="55136" y="12092"/>
                  <a:pt x="84327" y="0"/>
                  <a:pt x="114764" y="1"/>
                </a:cubicBezTo>
                <a:lnTo>
                  <a:pt x="1692548" y="0"/>
                </a:lnTo>
                <a:cubicBezTo>
                  <a:pt x="1722985" y="0"/>
                  <a:pt x="1752176" y="12091"/>
                  <a:pt x="1773698" y="33614"/>
                </a:cubicBezTo>
                <a:cubicBezTo>
                  <a:pt x="1795220" y="55136"/>
                  <a:pt x="1807312" y="84327"/>
                  <a:pt x="1807311" y="114764"/>
                </a:cubicBezTo>
                <a:cubicBezTo>
                  <a:pt x="1807311" y="420802"/>
                  <a:pt x="1807312" y="726841"/>
                  <a:pt x="1807312" y="1032879"/>
                </a:cubicBezTo>
                <a:cubicBezTo>
                  <a:pt x="1807312" y="1063316"/>
                  <a:pt x="1795221" y="1092507"/>
                  <a:pt x="1773698" y="1114029"/>
                </a:cubicBezTo>
                <a:cubicBezTo>
                  <a:pt x="1752176" y="1135551"/>
                  <a:pt x="1722985" y="1147643"/>
                  <a:pt x="1692548" y="1147643"/>
                </a:cubicBezTo>
                <a:lnTo>
                  <a:pt x="114764" y="1147643"/>
                </a:lnTo>
                <a:cubicBezTo>
                  <a:pt x="84327" y="1147643"/>
                  <a:pt x="55136" y="1135552"/>
                  <a:pt x="33614" y="1114029"/>
                </a:cubicBezTo>
                <a:cubicBezTo>
                  <a:pt x="12092" y="1092507"/>
                  <a:pt x="0" y="1063316"/>
                  <a:pt x="0" y="1032879"/>
                </a:cubicBezTo>
                <a:lnTo>
                  <a:pt x="0" y="114764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  <a:alpha val="90000"/>
            </a:schemeClr>
          </a:solidFill>
          <a:ln>
            <a:solidFill>
              <a:schemeClr val="bg1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3">
              <a:hueOff val="0"/>
              <a:satOff val="0"/>
              <a:lumOff val="0"/>
              <a:alphaOff val="0"/>
            </a:schemeClr>
          </a:lnRef>
          <a:fillRef idx="1"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159343" tIns="159343" rIns="159343" bIns="159343" spcCol="1270" anchor="ctr"/>
          <a:lstStyle/>
          <a:p>
            <a:pPr algn="ctr" defTabSz="146685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3300" dirty="0"/>
              <a:t>Цивилизация Древнего Египта</a:t>
            </a: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212523" y="4509120"/>
            <a:ext cx="1845765" cy="1147643"/>
          </a:xfrm>
          <a:prstGeom prst="roundRect">
            <a:avLst>
              <a:gd name="adj" fmla="val 10000"/>
            </a:avLst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3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72000" rIns="72000"/>
          <a:lstStyle/>
          <a:p>
            <a:pPr algn="ctr"/>
            <a:r>
              <a:rPr lang="ru-RU" sz="2600">
                <a:solidFill>
                  <a:srgbClr val="800000"/>
                </a:solidFill>
              </a:rPr>
              <a:t>хозяйство</a:t>
            </a: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2462988" y="4509120"/>
            <a:ext cx="1807312" cy="1147643"/>
          </a:xfrm>
          <a:prstGeom prst="roundRect">
            <a:avLst>
              <a:gd name="adj" fmla="val 10000"/>
            </a:avLst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3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72000" rIns="72000"/>
          <a:lstStyle/>
          <a:p>
            <a:pPr algn="ctr"/>
            <a:r>
              <a:rPr lang="ru-RU" sz="2600">
                <a:solidFill>
                  <a:srgbClr val="800000"/>
                </a:solidFill>
              </a:rPr>
              <a:t>власть</a:t>
            </a: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4671926" y="4509120"/>
            <a:ext cx="1807312" cy="1147643"/>
          </a:xfrm>
          <a:prstGeom prst="roundRect">
            <a:avLst>
              <a:gd name="adj" fmla="val 10000"/>
            </a:avLst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3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72000" rIns="72000"/>
          <a:lstStyle/>
          <a:p>
            <a:pPr algn="ctr">
              <a:lnSpc>
                <a:spcPct val="70000"/>
              </a:lnSpc>
            </a:pPr>
            <a:r>
              <a:rPr lang="ru-RU" sz="2600">
                <a:solidFill>
                  <a:srgbClr val="800000"/>
                </a:solidFill>
              </a:rPr>
              <a:t>деление общества</a:t>
            </a: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6880863" y="4509120"/>
            <a:ext cx="1807312" cy="1147643"/>
          </a:xfrm>
          <a:prstGeom prst="roundRect">
            <a:avLst>
              <a:gd name="adj" fmla="val 10000"/>
            </a:avLst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3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72000" rIns="72000"/>
          <a:lstStyle/>
          <a:p>
            <a:pPr algn="ctr"/>
            <a:r>
              <a:rPr lang="ru-RU" sz="2600">
                <a:solidFill>
                  <a:srgbClr val="800000"/>
                </a:solidFill>
              </a:rPr>
              <a:t>культура</a:t>
            </a:r>
          </a:p>
        </p:txBody>
      </p:sp>
      <p:sp>
        <p:nvSpPr>
          <p:cNvPr id="32" name="Полилиния 31"/>
          <p:cNvSpPr/>
          <p:nvPr/>
        </p:nvSpPr>
        <p:spPr>
          <a:xfrm>
            <a:off x="458355" y="5233685"/>
            <a:ext cx="1807312" cy="1147643"/>
          </a:xfrm>
          <a:custGeom>
            <a:avLst/>
            <a:gdLst>
              <a:gd name="connsiteX0" fmla="*/ 0 w 1807312"/>
              <a:gd name="connsiteY0" fmla="*/ 114764 h 1147643"/>
              <a:gd name="connsiteX1" fmla="*/ 33614 w 1807312"/>
              <a:gd name="connsiteY1" fmla="*/ 33614 h 1147643"/>
              <a:gd name="connsiteX2" fmla="*/ 114764 w 1807312"/>
              <a:gd name="connsiteY2" fmla="*/ 1 h 1147643"/>
              <a:gd name="connsiteX3" fmla="*/ 1692548 w 1807312"/>
              <a:gd name="connsiteY3" fmla="*/ 0 h 1147643"/>
              <a:gd name="connsiteX4" fmla="*/ 1773698 w 1807312"/>
              <a:gd name="connsiteY4" fmla="*/ 33614 h 1147643"/>
              <a:gd name="connsiteX5" fmla="*/ 1807311 w 1807312"/>
              <a:gd name="connsiteY5" fmla="*/ 114764 h 1147643"/>
              <a:gd name="connsiteX6" fmla="*/ 1807312 w 1807312"/>
              <a:gd name="connsiteY6" fmla="*/ 1032879 h 1147643"/>
              <a:gd name="connsiteX7" fmla="*/ 1773698 w 1807312"/>
              <a:gd name="connsiteY7" fmla="*/ 1114029 h 1147643"/>
              <a:gd name="connsiteX8" fmla="*/ 1692548 w 1807312"/>
              <a:gd name="connsiteY8" fmla="*/ 1147643 h 1147643"/>
              <a:gd name="connsiteX9" fmla="*/ 114764 w 1807312"/>
              <a:gd name="connsiteY9" fmla="*/ 1147643 h 1147643"/>
              <a:gd name="connsiteX10" fmla="*/ 33614 w 1807312"/>
              <a:gd name="connsiteY10" fmla="*/ 1114029 h 1147643"/>
              <a:gd name="connsiteX11" fmla="*/ 0 w 1807312"/>
              <a:gd name="connsiteY11" fmla="*/ 1032879 h 1147643"/>
              <a:gd name="connsiteX12" fmla="*/ 0 w 1807312"/>
              <a:gd name="connsiteY12" fmla="*/ 114764 h 11476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07312" h="1147643">
                <a:moveTo>
                  <a:pt x="0" y="114764"/>
                </a:moveTo>
                <a:cubicBezTo>
                  <a:pt x="0" y="84327"/>
                  <a:pt x="12091" y="55136"/>
                  <a:pt x="33614" y="33614"/>
                </a:cubicBezTo>
                <a:cubicBezTo>
                  <a:pt x="55136" y="12092"/>
                  <a:pt x="84327" y="0"/>
                  <a:pt x="114764" y="1"/>
                </a:cubicBezTo>
                <a:lnTo>
                  <a:pt x="1692548" y="0"/>
                </a:lnTo>
                <a:cubicBezTo>
                  <a:pt x="1722985" y="0"/>
                  <a:pt x="1752176" y="12091"/>
                  <a:pt x="1773698" y="33614"/>
                </a:cubicBezTo>
                <a:cubicBezTo>
                  <a:pt x="1795220" y="55136"/>
                  <a:pt x="1807312" y="84327"/>
                  <a:pt x="1807311" y="114764"/>
                </a:cubicBezTo>
                <a:cubicBezTo>
                  <a:pt x="1807311" y="420802"/>
                  <a:pt x="1807312" y="726841"/>
                  <a:pt x="1807312" y="1032879"/>
                </a:cubicBezTo>
                <a:cubicBezTo>
                  <a:pt x="1807312" y="1063316"/>
                  <a:pt x="1795221" y="1092507"/>
                  <a:pt x="1773698" y="1114029"/>
                </a:cubicBezTo>
                <a:cubicBezTo>
                  <a:pt x="1752176" y="1135551"/>
                  <a:pt x="1722985" y="1147643"/>
                  <a:pt x="1692548" y="1147643"/>
                </a:cubicBezTo>
                <a:lnTo>
                  <a:pt x="114764" y="1147643"/>
                </a:lnTo>
                <a:cubicBezTo>
                  <a:pt x="84327" y="1147643"/>
                  <a:pt x="55136" y="1135552"/>
                  <a:pt x="33614" y="1114029"/>
                </a:cubicBezTo>
                <a:cubicBezTo>
                  <a:pt x="12092" y="1092507"/>
                  <a:pt x="0" y="1063316"/>
                  <a:pt x="0" y="1032879"/>
                </a:cubicBezTo>
                <a:lnTo>
                  <a:pt x="0" y="114764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  <a:alpha val="90000"/>
            </a:schemeClr>
          </a:solidFill>
          <a:ln>
            <a:solidFill>
              <a:schemeClr val="bg1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3">
              <a:hueOff val="0"/>
              <a:satOff val="0"/>
              <a:lumOff val="0"/>
              <a:alphaOff val="0"/>
            </a:schemeClr>
          </a:lnRef>
          <a:fillRef idx="1"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108000" tIns="159343" rIns="108000" bIns="159343" spcCol="1270"/>
          <a:lstStyle/>
          <a:p>
            <a:pPr algn="ctr" defTabSz="1466850" fontAlgn="auto">
              <a:lnSpc>
                <a:spcPct val="90000"/>
              </a:lnSpc>
              <a:spcAft>
                <a:spcPct val="35000"/>
              </a:spcAft>
              <a:defRPr/>
            </a:pPr>
            <a:endParaRPr lang="ru-RU" sz="2800" spc="-150" dirty="0"/>
          </a:p>
        </p:txBody>
      </p:sp>
      <p:sp>
        <p:nvSpPr>
          <p:cNvPr id="34" name="Полилиния 33"/>
          <p:cNvSpPr/>
          <p:nvPr/>
        </p:nvSpPr>
        <p:spPr>
          <a:xfrm>
            <a:off x="2667293" y="5233685"/>
            <a:ext cx="1807312" cy="1147643"/>
          </a:xfrm>
          <a:custGeom>
            <a:avLst/>
            <a:gdLst>
              <a:gd name="connsiteX0" fmla="*/ 0 w 1807312"/>
              <a:gd name="connsiteY0" fmla="*/ 114764 h 1147643"/>
              <a:gd name="connsiteX1" fmla="*/ 33614 w 1807312"/>
              <a:gd name="connsiteY1" fmla="*/ 33614 h 1147643"/>
              <a:gd name="connsiteX2" fmla="*/ 114764 w 1807312"/>
              <a:gd name="connsiteY2" fmla="*/ 1 h 1147643"/>
              <a:gd name="connsiteX3" fmla="*/ 1692548 w 1807312"/>
              <a:gd name="connsiteY3" fmla="*/ 0 h 1147643"/>
              <a:gd name="connsiteX4" fmla="*/ 1773698 w 1807312"/>
              <a:gd name="connsiteY4" fmla="*/ 33614 h 1147643"/>
              <a:gd name="connsiteX5" fmla="*/ 1807311 w 1807312"/>
              <a:gd name="connsiteY5" fmla="*/ 114764 h 1147643"/>
              <a:gd name="connsiteX6" fmla="*/ 1807312 w 1807312"/>
              <a:gd name="connsiteY6" fmla="*/ 1032879 h 1147643"/>
              <a:gd name="connsiteX7" fmla="*/ 1773698 w 1807312"/>
              <a:gd name="connsiteY7" fmla="*/ 1114029 h 1147643"/>
              <a:gd name="connsiteX8" fmla="*/ 1692548 w 1807312"/>
              <a:gd name="connsiteY8" fmla="*/ 1147643 h 1147643"/>
              <a:gd name="connsiteX9" fmla="*/ 114764 w 1807312"/>
              <a:gd name="connsiteY9" fmla="*/ 1147643 h 1147643"/>
              <a:gd name="connsiteX10" fmla="*/ 33614 w 1807312"/>
              <a:gd name="connsiteY10" fmla="*/ 1114029 h 1147643"/>
              <a:gd name="connsiteX11" fmla="*/ 0 w 1807312"/>
              <a:gd name="connsiteY11" fmla="*/ 1032879 h 1147643"/>
              <a:gd name="connsiteX12" fmla="*/ 0 w 1807312"/>
              <a:gd name="connsiteY12" fmla="*/ 114764 h 11476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07312" h="1147643">
                <a:moveTo>
                  <a:pt x="0" y="114764"/>
                </a:moveTo>
                <a:cubicBezTo>
                  <a:pt x="0" y="84327"/>
                  <a:pt x="12091" y="55136"/>
                  <a:pt x="33614" y="33614"/>
                </a:cubicBezTo>
                <a:cubicBezTo>
                  <a:pt x="55136" y="12092"/>
                  <a:pt x="84327" y="0"/>
                  <a:pt x="114764" y="1"/>
                </a:cubicBezTo>
                <a:lnTo>
                  <a:pt x="1692548" y="0"/>
                </a:lnTo>
                <a:cubicBezTo>
                  <a:pt x="1722985" y="0"/>
                  <a:pt x="1752176" y="12091"/>
                  <a:pt x="1773698" y="33614"/>
                </a:cubicBezTo>
                <a:cubicBezTo>
                  <a:pt x="1795220" y="55136"/>
                  <a:pt x="1807312" y="84327"/>
                  <a:pt x="1807311" y="114764"/>
                </a:cubicBezTo>
                <a:cubicBezTo>
                  <a:pt x="1807311" y="420802"/>
                  <a:pt x="1807312" y="726841"/>
                  <a:pt x="1807312" y="1032879"/>
                </a:cubicBezTo>
                <a:cubicBezTo>
                  <a:pt x="1807312" y="1063316"/>
                  <a:pt x="1795221" y="1092507"/>
                  <a:pt x="1773698" y="1114029"/>
                </a:cubicBezTo>
                <a:cubicBezTo>
                  <a:pt x="1752176" y="1135551"/>
                  <a:pt x="1722985" y="1147643"/>
                  <a:pt x="1692548" y="1147643"/>
                </a:cubicBezTo>
                <a:lnTo>
                  <a:pt x="114764" y="1147643"/>
                </a:lnTo>
                <a:cubicBezTo>
                  <a:pt x="84327" y="1147643"/>
                  <a:pt x="55136" y="1135552"/>
                  <a:pt x="33614" y="1114029"/>
                </a:cubicBezTo>
                <a:cubicBezTo>
                  <a:pt x="12092" y="1092507"/>
                  <a:pt x="0" y="1063316"/>
                  <a:pt x="0" y="1032879"/>
                </a:cubicBezTo>
                <a:lnTo>
                  <a:pt x="0" y="114764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  <a:alpha val="90000"/>
            </a:schemeClr>
          </a:solidFill>
          <a:ln>
            <a:solidFill>
              <a:schemeClr val="bg1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3">
              <a:hueOff val="0"/>
              <a:satOff val="0"/>
              <a:lumOff val="0"/>
              <a:alphaOff val="0"/>
            </a:schemeClr>
          </a:lnRef>
          <a:fillRef idx="1"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159343" tIns="159343" rIns="159343" bIns="159343" spcCol="1270"/>
          <a:lstStyle/>
          <a:p>
            <a:pPr algn="ctr" defTabSz="1466850" fontAlgn="auto">
              <a:lnSpc>
                <a:spcPct val="90000"/>
              </a:lnSpc>
              <a:spcAft>
                <a:spcPct val="35000"/>
              </a:spcAft>
              <a:defRPr/>
            </a:pPr>
            <a:endParaRPr lang="ru-RU" sz="2800" dirty="0"/>
          </a:p>
        </p:txBody>
      </p:sp>
      <p:sp>
        <p:nvSpPr>
          <p:cNvPr id="36" name="Полилиния 35"/>
          <p:cNvSpPr/>
          <p:nvPr/>
        </p:nvSpPr>
        <p:spPr>
          <a:xfrm>
            <a:off x="4876230" y="5233685"/>
            <a:ext cx="1807312" cy="1147643"/>
          </a:xfrm>
          <a:custGeom>
            <a:avLst/>
            <a:gdLst>
              <a:gd name="connsiteX0" fmla="*/ 0 w 1807312"/>
              <a:gd name="connsiteY0" fmla="*/ 114764 h 1147643"/>
              <a:gd name="connsiteX1" fmla="*/ 33614 w 1807312"/>
              <a:gd name="connsiteY1" fmla="*/ 33614 h 1147643"/>
              <a:gd name="connsiteX2" fmla="*/ 114764 w 1807312"/>
              <a:gd name="connsiteY2" fmla="*/ 1 h 1147643"/>
              <a:gd name="connsiteX3" fmla="*/ 1692548 w 1807312"/>
              <a:gd name="connsiteY3" fmla="*/ 0 h 1147643"/>
              <a:gd name="connsiteX4" fmla="*/ 1773698 w 1807312"/>
              <a:gd name="connsiteY4" fmla="*/ 33614 h 1147643"/>
              <a:gd name="connsiteX5" fmla="*/ 1807311 w 1807312"/>
              <a:gd name="connsiteY5" fmla="*/ 114764 h 1147643"/>
              <a:gd name="connsiteX6" fmla="*/ 1807312 w 1807312"/>
              <a:gd name="connsiteY6" fmla="*/ 1032879 h 1147643"/>
              <a:gd name="connsiteX7" fmla="*/ 1773698 w 1807312"/>
              <a:gd name="connsiteY7" fmla="*/ 1114029 h 1147643"/>
              <a:gd name="connsiteX8" fmla="*/ 1692548 w 1807312"/>
              <a:gd name="connsiteY8" fmla="*/ 1147643 h 1147643"/>
              <a:gd name="connsiteX9" fmla="*/ 114764 w 1807312"/>
              <a:gd name="connsiteY9" fmla="*/ 1147643 h 1147643"/>
              <a:gd name="connsiteX10" fmla="*/ 33614 w 1807312"/>
              <a:gd name="connsiteY10" fmla="*/ 1114029 h 1147643"/>
              <a:gd name="connsiteX11" fmla="*/ 0 w 1807312"/>
              <a:gd name="connsiteY11" fmla="*/ 1032879 h 1147643"/>
              <a:gd name="connsiteX12" fmla="*/ 0 w 1807312"/>
              <a:gd name="connsiteY12" fmla="*/ 114764 h 11476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07312" h="1147643">
                <a:moveTo>
                  <a:pt x="0" y="114764"/>
                </a:moveTo>
                <a:cubicBezTo>
                  <a:pt x="0" y="84327"/>
                  <a:pt x="12091" y="55136"/>
                  <a:pt x="33614" y="33614"/>
                </a:cubicBezTo>
                <a:cubicBezTo>
                  <a:pt x="55136" y="12092"/>
                  <a:pt x="84327" y="0"/>
                  <a:pt x="114764" y="1"/>
                </a:cubicBezTo>
                <a:lnTo>
                  <a:pt x="1692548" y="0"/>
                </a:lnTo>
                <a:cubicBezTo>
                  <a:pt x="1722985" y="0"/>
                  <a:pt x="1752176" y="12091"/>
                  <a:pt x="1773698" y="33614"/>
                </a:cubicBezTo>
                <a:cubicBezTo>
                  <a:pt x="1795220" y="55136"/>
                  <a:pt x="1807312" y="84327"/>
                  <a:pt x="1807311" y="114764"/>
                </a:cubicBezTo>
                <a:cubicBezTo>
                  <a:pt x="1807311" y="420802"/>
                  <a:pt x="1807312" y="726841"/>
                  <a:pt x="1807312" y="1032879"/>
                </a:cubicBezTo>
                <a:cubicBezTo>
                  <a:pt x="1807312" y="1063316"/>
                  <a:pt x="1795221" y="1092507"/>
                  <a:pt x="1773698" y="1114029"/>
                </a:cubicBezTo>
                <a:cubicBezTo>
                  <a:pt x="1752176" y="1135551"/>
                  <a:pt x="1722985" y="1147643"/>
                  <a:pt x="1692548" y="1147643"/>
                </a:cubicBezTo>
                <a:lnTo>
                  <a:pt x="114764" y="1147643"/>
                </a:lnTo>
                <a:cubicBezTo>
                  <a:pt x="84327" y="1147643"/>
                  <a:pt x="55136" y="1135552"/>
                  <a:pt x="33614" y="1114029"/>
                </a:cubicBezTo>
                <a:cubicBezTo>
                  <a:pt x="12092" y="1092507"/>
                  <a:pt x="0" y="1063316"/>
                  <a:pt x="0" y="1032879"/>
                </a:cubicBezTo>
                <a:lnTo>
                  <a:pt x="0" y="114764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  <a:alpha val="90000"/>
            </a:schemeClr>
          </a:solidFill>
          <a:ln>
            <a:solidFill>
              <a:schemeClr val="bg1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3">
              <a:hueOff val="0"/>
              <a:satOff val="0"/>
              <a:lumOff val="0"/>
              <a:alphaOff val="0"/>
            </a:schemeClr>
          </a:lnRef>
          <a:fillRef idx="1"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108000" tIns="205063" rIns="108000" bIns="205063" spcCol="1270"/>
          <a:lstStyle/>
          <a:p>
            <a:pPr algn="ctr" defTabSz="2000250" fontAlgn="auto">
              <a:lnSpc>
                <a:spcPct val="70000"/>
              </a:lnSpc>
              <a:spcAft>
                <a:spcPct val="35000"/>
              </a:spcAft>
              <a:defRPr/>
            </a:pPr>
            <a:endParaRPr lang="ru-RU" sz="2800" spc="-150" dirty="0"/>
          </a:p>
        </p:txBody>
      </p:sp>
      <p:sp>
        <p:nvSpPr>
          <p:cNvPr id="38" name="Полилиния 37"/>
          <p:cNvSpPr/>
          <p:nvPr/>
        </p:nvSpPr>
        <p:spPr>
          <a:xfrm>
            <a:off x="7085168" y="5233685"/>
            <a:ext cx="1807312" cy="1147643"/>
          </a:xfrm>
          <a:custGeom>
            <a:avLst/>
            <a:gdLst>
              <a:gd name="connsiteX0" fmla="*/ 0 w 1807312"/>
              <a:gd name="connsiteY0" fmla="*/ 114764 h 1147643"/>
              <a:gd name="connsiteX1" fmla="*/ 33614 w 1807312"/>
              <a:gd name="connsiteY1" fmla="*/ 33614 h 1147643"/>
              <a:gd name="connsiteX2" fmla="*/ 114764 w 1807312"/>
              <a:gd name="connsiteY2" fmla="*/ 1 h 1147643"/>
              <a:gd name="connsiteX3" fmla="*/ 1692548 w 1807312"/>
              <a:gd name="connsiteY3" fmla="*/ 0 h 1147643"/>
              <a:gd name="connsiteX4" fmla="*/ 1773698 w 1807312"/>
              <a:gd name="connsiteY4" fmla="*/ 33614 h 1147643"/>
              <a:gd name="connsiteX5" fmla="*/ 1807311 w 1807312"/>
              <a:gd name="connsiteY5" fmla="*/ 114764 h 1147643"/>
              <a:gd name="connsiteX6" fmla="*/ 1807312 w 1807312"/>
              <a:gd name="connsiteY6" fmla="*/ 1032879 h 1147643"/>
              <a:gd name="connsiteX7" fmla="*/ 1773698 w 1807312"/>
              <a:gd name="connsiteY7" fmla="*/ 1114029 h 1147643"/>
              <a:gd name="connsiteX8" fmla="*/ 1692548 w 1807312"/>
              <a:gd name="connsiteY8" fmla="*/ 1147643 h 1147643"/>
              <a:gd name="connsiteX9" fmla="*/ 114764 w 1807312"/>
              <a:gd name="connsiteY9" fmla="*/ 1147643 h 1147643"/>
              <a:gd name="connsiteX10" fmla="*/ 33614 w 1807312"/>
              <a:gd name="connsiteY10" fmla="*/ 1114029 h 1147643"/>
              <a:gd name="connsiteX11" fmla="*/ 0 w 1807312"/>
              <a:gd name="connsiteY11" fmla="*/ 1032879 h 1147643"/>
              <a:gd name="connsiteX12" fmla="*/ 0 w 1807312"/>
              <a:gd name="connsiteY12" fmla="*/ 114764 h 11476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07312" h="1147643">
                <a:moveTo>
                  <a:pt x="0" y="114764"/>
                </a:moveTo>
                <a:cubicBezTo>
                  <a:pt x="0" y="84327"/>
                  <a:pt x="12091" y="55136"/>
                  <a:pt x="33614" y="33614"/>
                </a:cubicBezTo>
                <a:cubicBezTo>
                  <a:pt x="55136" y="12092"/>
                  <a:pt x="84327" y="0"/>
                  <a:pt x="114764" y="1"/>
                </a:cubicBezTo>
                <a:lnTo>
                  <a:pt x="1692548" y="0"/>
                </a:lnTo>
                <a:cubicBezTo>
                  <a:pt x="1722985" y="0"/>
                  <a:pt x="1752176" y="12091"/>
                  <a:pt x="1773698" y="33614"/>
                </a:cubicBezTo>
                <a:cubicBezTo>
                  <a:pt x="1795220" y="55136"/>
                  <a:pt x="1807312" y="84327"/>
                  <a:pt x="1807311" y="114764"/>
                </a:cubicBezTo>
                <a:cubicBezTo>
                  <a:pt x="1807311" y="420802"/>
                  <a:pt x="1807312" y="726841"/>
                  <a:pt x="1807312" y="1032879"/>
                </a:cubicBezTo>
                <a:cubicBezTo>
                  <a:pt x="1807312" y="1063316"/>
                  <a:pt x="1795221" y="1092507"/>
                  <a:pt x="1773698" y="1114029"/>
                </a:cubicBezTo>
                <a:cubicBezTo>
                  <a:pt x="1752176" y="1135551"/>
                  <a:pt x="1722985" y="1147643"/>
                  <a:pt x="1692548" y="1147643"/>
                </a:cubicBezTo>
                <a:lnTo>
                  <a:pt x="114764" y="1147643"/>
                </a:lnTo>
                <a:cubicBezTo>
                  <a:pt x="84327" y="1147643"/>
                  <a:pt x="55136" y="1135552"/>
                  <a:pt x="33614" y="1114029"/>
                </a:cubicBezTo>
                <a:cubicBezTo>
                  <a:pt x="12092" y="1092507"/>
                  <a:pt x="0" y="1063316"/>
                  <a:pt x="0" y="1032879"/>
                </a:cubicBezTo>
                <a:lnTo>
                  <a:pt x="0" y="114764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  <a:alpha val="90000"/>
            </a:schemeClr>
          </a:solidFill>
          <a:ln>
            <a:solidFill>
              <a:schemeClr val="bg1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3">
              <a:hueOff val="0"/>
              <a:satOff val="0"/>
              <a:lumOff val="0"/>
              <a:alphaOff val="0"/>
            </a:schemeClr>
          </a:lnRef>
          <a:fillRef idx="1"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108000" tIns="205063" rIns="108000" bIns="205063" spcCol="1270"/>
          <a:lstStyle/>
          <a:p>
            <a:pPr algn="ctr" defTabSz="2000250" fontAlgn="auto">
              <a:lnSpc>
                <a:spcPct val="90000"/>
              </a:lnSpc>
              <a:spcAft>
                <a:spcPct val="35000"/>
              </a:spcAft>
              <a:defRPr/>
            </a:pPr>
            <a:endParaRPr lang="ru-RU" sz="2800" spc="-1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1" name="Группа 3"/>
          <p:cNvGrpSpPr>
            <a:grpSpLocks/>
          </p:cNvGrpSpPr>
          <p:nvPr/>
        </p:nvGrpSpPr>
        <p:grpSpPr bwMode="auto">
          <a:xfrm>
            <a:off x="19050" y="-44450"/>
            <a:ext cx="969963" cy="1241425"/>
            <a:chOff x="-19448" y="332656"/>
            <a:chExt cx="1783136" cy="1999120"/>
          </a:xfrm>
        </p:grpSpPr>
        <p:sp>
          <p:nvSpPr>
            <p:cNvPr id="12" name="Овал 11"/>
            <p:cNvSpPr/>
            <p:nvPr/>
          </p:nvSpPr>
          <p:spPr>
            <a:xfrm>
              <a:off x="683884" y="764692"/>
              <a:ext cx="431921" cy="288875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" name="Овал 12"/>
            <p:cNvSpPr/>
            <p:nvPr/>
          </p:nvSpPr>
          <p:spPr>
            <a:xfrm>
              <a:off x="36002" y="1700341"/>
              <a:ext cx="393981" cy="432034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4" name="Овал 13"/>
            <p:cNvSpPr/>
            <p:nvPr/>
          </p:nvSpPr>
          <p:spPr>
            <a:xfrm>
              <a:off x="324922" y="1485602"/>
              <a:ext cx="933884" cy="286319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pic>
          <p:nvPicPr>
            <p:cNvPr id="30731" name="Рисунок 14" descr="_1_~1.JPG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798" b="6718"/>
            <a:stretch>
              <a:fillRect/>
            </a:stretch>
          </p:blipFill>
          <p:spPr bwMode="auto">
            <a:xfrm>
              <a:off x="-19448" y="332656"/>
              <a:ext cx="1783136" cy="1999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0722" name="Группа 8"/>
          <p:cNvGrpSpPr>
            <a:grpSpLocks/>
          </p:cNvGrpSpPr>
          <p:nvPr/>
        </p:nvGrpSpPr>
        <p:grpSpPr bwMode="auto">
          <a:xfrm>
            <a:off x="8240713" y="-26988"/>
            <a:ext cx="957262" cy="1223963"/>
            <a:chOff x="7452320" y="-8901"/>
            <a:chExt cx="1691681" cy="2645813"/>
          </a:xfrm>
        </p:grpSpPr>
        <p:sp>
          <p:nvSpPr>
            <p:cNvPr id="17" name="Овал 16"/>
            <p:cNvSpPr/>
            <p:nvPr/>
          </p:nvSpPr>
          <p:spPr>
            <a:xfrm>
              <a:off x="8100376" y="145525"/>
              <a:ext cx="288961" cy="428959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pic>
          <p:nvPicPr>
            <p:cNvPr id="30727" name="Рисунок 17" descr="Cartoon-Clipart-Free-18.gif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2678" r="17007" b="5669"/>
            <a:stretch>
              <a:fillRect/>
            </a:stretch>
          </p:blipFill>
          <p:spPr bwMode="auto">
            <a:xfrm>
              <a:off x="7452320" y="-8901"/>
              <a:ext cx="1691681" cy="2645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6" name="Заголовок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 smtClean="0"/>
              <a:t>НА НОВУЮ СТУПЕНЬ</a:t>
            </a:r>
            <a:endParaRPr lang="ru-RU" sz="4000" dirty="0"/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2664000" y="900000"/>
            <a:ext cx="3786826" cy="5040000"/>
          </a:xfrm>
          <a:prstGeom prst="roundRect">
            <a:avLst>
              <a:gd name="adj" fmla="val 5829"/>
            </a:avLst>
          </a:prstGeom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/>
          </a:extLst>
        </p:spPr>
      </p:pic>
      <p:sp>
        <p:nvSpPr>
          <p:cNvPr id="21" name="Скругленный прямоугольник 20"/>
          <p:cNvSpPr/>
          <p:nvPr/>
        </p:nvSpPr>
        <p:spPr>
          <a:xfrm>
            <a:off x="1584325" y="5975350"/>
            <a:ext cx="6207125" cy="506413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latin typeface="Comic Sans MS" pitchFamily="66" charset="0"/>
              </a:rPr>
              <a:t>Папирус с египетскими иероглифами.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5" name="Группа 4"/>
          <p:cNvGrpSpPr>
            <a:grpSpLocks/>
          </p:cNvGrpSpPr>
          <p:nvPr/>
        </p:nvGrpSpPr>
        <p:grpSpPr bwMode="auto">
          <a:xfrm>
            <a:off x="231775" y="974725"/>
            <a:ext cx="8759825" cy="1792288"/>
            <a:chOff x="231648" y="2807880"/>
            <a:chExt cx="8759952" cy="1792224"/>
          </a:xfrm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264668" y="2840520"/>
              <a:ext cx="8699819" cy="1736646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 w="25400">
              <a:solidFill>
                <a:schemeClr val="bg1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>
              <a:spAutoFit/>
            </a:bodyPr>
            <a:lstStyle/>
            <a:p>
              <a:r>
                <a:rPr lang="ru-RU" sz="3200">
                  <a:latin typeface="Comic Sans MS" pitchFamily="66" charset="0"/>
                </a:rPr>
                <a:t>	Докажи, что власть фараона — это деспотия. Приведи один–два аргумента в подтверждение своей точки зрения.</a:t>
              </a:r>
            </a:p>
          </p:txBody>
        </p:sp>
        <p:sp>
          <p:nvSpPr>
            <p:cNvPr id="19" name="Овал 18"/>
            <p:cNvSpPr>
              <a:spLocks noChangeAspect="1"/>
            </p:cNvSpPr>
            <p:nvPr/>
          </p:nvSpPr>
          <p:spPr>
            <a:xfrm>
              <a:off x="828000" y="3068960"/>
              <a:ext cx="252000" cy="252000"/>
            </a:xfrm>
            <a:prstGeom prst="ellipse">
              <a:avLst/>
            </a:prstGeom>
            <a:solidFill>
              <a:srgbClr val="990000"/>
            </a:solidFill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7146" tIns="564384" rIns="17145" bIns="564382" spcCol="1270" anchor="ctr"/>
            <a:lstStyle/>
            <a:p>
              <a:pPr algn="ctr" defTabSz="12001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2700" dirty="0"/>
            </a:p>
          </p:txBody>
        </p:sp>
      </p:grpSp>
      <p:grpSp>
        <p:nvGrpSpPr>
          <p:cNvPr id="31746" name="Группа 3"/>
          <p:cNvGrpSpPr>
            <a:grpSpLocks/>
          </p:cNvGrpSpPr>
          <p:nvPr/>
        </p:nvGrpSpPr>
        <p:grpSpPr bwMode="auto">
          <a:xfrm>
            <a:off x="19050" y="-44450"/>
            <a:ext cx="969963" cy="1241425"/>
            <a:chOff x="-19448" y="332656"/>
            <a:chExt cx="1783136" cy="1999120"/>
          </a:xfrm>
        </p:grpSpPr>
        <p:sp>
          <p:nvSpPr>
            <p:cNvPr id="12" name="Овал 11"/>
            <p:cNvSpPr/>
            <p:nvPr/>
          </p:nvSpPr>
          <p:spPr>
            <a:xfrm>
              <a:off x="683884" y="764692"/>
              <a:ext cx="431921" cy="288875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" name="Овал 12"/>
            <p:cNvSpPr/>
            <p:nvPr/>
          </p:nvSpPr>
          <p:spPr>
            <a:xfrm>
              <a:off x="36002" y="1700341"/>
              <a:ext cx="393981" cy="432034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4" name="Овал 13"/>
            <p:cNvSpPr/>
            <p:nvPr/>
          </p:nvSpPr>
          <p:spPr>
            <a:xfrm>
              <a:off x="324922" y="1485602"/>
              <a:ext cx="933884" cy="286319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pic>
          <p:nvPicPr>
            <p:cNvPr id="31769" name="Рисунок 14" descr="_1_~1.JPG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798" b="6718"/>
            <a:stretch>
              <a:fillRect/>
            </a:stretch>
          </p:blipFill>
          <p:spPr bwMode="auto">
            <a:xfrm>
              <a:off x="-19448" y="332656"/>
              <a:ext cx="1783136" cy="1999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1747" name="Группа 8"/>
          <p:cNvGrpSpPr>
            <a:grpSpLocks/>
          </p:cNvGrpSpPr>
          <p:nvPr/>
        </p:nvGrpSpPr>
        <p:grpSpPr bwMode="auto">
          <a:xfrm>
            <a:off x="8240713" y="-26988"/>
            <a:ext cx="957262" cy="1223963"/>
            <a:chOff x="7452320" y="-8901"/>
            <a:chExt cx="1691681" cy="2645813"/>
          </a:xfrm>
        </p:grpSpPr>
        <p:sp>
          <p:nvSpPr>
            <p:cNvPr id="17" name="Овал 16"/>
            <p:cNvSpPr/>
            <p:nvPr/>
          </p:nvSpPr>
          <p:spPr>
            <a:xfrm>
              <a:off x="8100376" y="145525"/>
              <a:ext cx="288961" cy="428959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pic>
          <p:nvPicPr>
            <p:cNvPr id="31765" name="Рисунок 17" descr="Cartoon-Clipart-Free-18.gif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2678" r="17007" b="5669"/>
            <a:stretch>
              <a:fillRect/>
            </a:stretch>
          </p:blipFill>
          <p:spPr bwMode="auto">
            <a:xfrm>
              <a:off x="7452320" y="-8901"/>
              <a:ext cx="1691681" cy="2645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6" name="Заголовок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 smtClean="0"/>
              <a:t>«ДОМ ВЕЛИКИЙ».</a:t>
            </a:r>
            <a:endParaRPr lang="ru-RU" sz="4000" dirty="0"/>
          </a:p>
        </p:txBody>
      </p:sp>
      <p:graphicFrame>
        <p:nvGraphicFramePr>
          <p:cNvPr id="31777" name="Group 33"/>
          <p:cNvGraphicFramePr>
            <a:graphicFrameLocks noGrp="1"/>
          </p:cNvGraphicFramePr>
          <p:nvPr/>
        </p:nvGraphicFramePr>
        <p:xfrm>
          <a:off x="252413" y="2924175"/>
          <a:ext cx="8639175" cy="2736850"/>
        </p:xfrm>
        <a:graphic>
          <a:graphicData uri="http://schemas.openxmlformats.org/drawingml/2006/table">
            <a:tbl>
              <a:tblPr/>
              <a:tblGrid>
                <a:gridCol w="2159000"/>
                <a:gridCol w="6480175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Позиция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Я считаю, что _____________________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________________________________,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0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Аргумент(ы)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потому что________________________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_________________________________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_________________________________</a:t>
                      </a:r>
                      <a:b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</a:b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_________________________________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0"/>
                    </a:solidFill>
                  </a:tcPr>
                </a:tc>
              </a:tr>
            </a:tbl>
          </a:graphicData>
        </a:graphic>
      </p:graphicFrame>
      <p:sp>
        <p:nvSpPr>
          <p:cNvPr id="8" name="Управляющая кнопка: сведения 7">
            <a:hlinkClick r:id="" action="ppaction://noaction" highlightClick="1"/>
          </p:cNvPr>
          <p:cNvSpPr/>
          <p:nvPr/>
        </p:nvSpPr>
        <p:spPr>
          <a:xfrm>
            <a:off x="281644" y="5877272"/>
            <a:ext cx="528356" cy="576064"/>
          </a:xfrm>
          <a:prstGeom prst="actionButtonInformation">
            <a:avLst/>
          </a:prstGeom>
          <a:blipFill>
            <a:blip r:embed="rId3"/>
            <a:tile tx="0" ty="0" sx="100000" sy="100000" flip="none" algn="tl"/>
          </a:blipFill>
          <a:ln w="0">
            <a:solidFill>
              <a:schemeClr val="bg1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011238" y="5749925"/>
            <a:ext cx="7953375" cy="847725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25400"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r>
              <a:rPr lang="ru-RU" sz="2400">
                <a:latin typeface="Comic Sans MS" pitchFamily="66" charset="0"/>
              </a:rPr>
              <a:t>В переводе с греческого слово «деспот» означает господин – хозяин рабов.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252000" y="1268760"/>
            <a:ext cx="8640000" cy="2271873"/>
          </a:xfrm>
          <a:prstGeom prst="roundRect">
            <a:avLst>
              <a:gd name="adj" fmla="val 8435"/>
            </a:avLst>
          </a:prstGeom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/>
          </a:extLst>
        </p:spPr>
      </p:pic>
      <p:grpSp>
        <p:nvGrpSpPr>
          <p:cNvPr id="33794" name="Группа 3"/>
          <p:cNvGrpSpPr>
            <a:grpSpLocks/>
          </p:cNvGrpSpPr>
          <p:nvPr/>
        </p:nvGrpSpPr>
        <p:grpSpPr bwMode="auto">
          <a:xfrm>
            <a:off x="19050" y="-44450"/>
            <a:ext cx="969963" cy="1241425"/>
            <a:chOff x="-19448" y="332656"/>
            <a:chExt cx="1783136" cy="1999120"/>
          </a:xfrm>
        </p:grpSpPr>
        <p:sp>
          <p:nvSpPr>
            <p:cNvPr id="12" name="Овал 11"/>
            <p:cNvSpPr/>
            <p:nvPr/>
          </p:nvSpPr>
          <p:spPr>
            <a:xfrm>
              <a:off x="683884" y="764692"/>
              <a:ext cx="431921" cy="288875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" name="Овал 12"/>
            <p:cNvSpPr/>
            <p:nvPr/>
          </p:nvSpPr>
          <p:spPr>
            <a:xfrm>
              <a:off x="36002" y="1700341"/>
              <a:ext cx="393981" cy="432034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4" name="Овал 13"/>
            <p:cNvSpPr/>
            <p:nvPr/>
          </p:nvSpPr>
          <p:spPr>
            <a:xfrm>
              <a:off x="324922" y="1485602"/>
              <a:ext cx="933884" cy="286319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pic>
          <p:nvPicPr>
            <p:cNvPr id="33805" name="Рисунок 14" descr="_1_~1.JP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798" b="6718"/>
            <a:stretch>
              <a:fillRect/>
            </a:stretch>
          </p:blipFill>
          <p:spPr bwMode="auto">
            <a:xfrm>
              <a:off x="-19448" y="332656"/>
              <a:ext cx="1783136" cy="1999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3795" name="Группа 8"/>
          <p:cNvGrpSpPr>
            <a:grpSpLocks/>
          </p:cNvGrpSpPr>
          <p:nvPr/>
        </p:nvGrpSpPr>
        <p:grpSpPr bwMode="auto">
          <a:xfrm>
            <a:off x="8240713" y="-26988"/>
            <a:ext cx="957262" cy="1223963"/>
            <a:chOff x="7452320" y="-8901"/>
            <a:chExt cx="1691681" cy="2645813"/>
          </a:xfrm>
        </p:grpSpPr>
        <p:sp>
          <p:nvSpPr>
            <p:cNvPr id="17" name="Овал 16"/>
            <p:cNvSpPr/>
            <p:nvPr/>
          </p:nvSpPr>
          <p:spPr>
            <a:xfrm>
              <a:off x="8100376" y="145525"/>
              <a:ext cx="288961" cy="428959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pic>
          <p:nvPicPr>
            <p:cNvPr id="33801" name="Рисунок 17" descr="Cartoon-Clipart-Free-18.gif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2678" r="17007" b="5669"/>
            <a:stretch>
              <a:fillRect/>
            </a:stretch>
          </p:blipFill>
          <p:spPr bwMode="auto">
            <a:xfrm>
              <a:off x="7452320" y="-8901"/>
              <a:ext cx="1691681" cy="2645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6" name="Заголовок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 smtClean="0"/>
              <a:t>«ДОМ ВЕЛИКИЙ».</a:t>
            </a:r>
            <a:endParaRPr lang="ru-RU" sz="4000" dirty="0"/>
          </a:p>
        </p:txBody>
      </p:sp>
      <p:graphicFrame>
        <p:nvGraphicFramePr>
          <p:cNvPr id="33807" name="Group 15"/>
          <p:cNvGraphicFramePr>
            <a:graphicFrameLocks noGrp="1"/>
          </p:cNvGraphicFramePr>
          <p:nvPr/>
        </p:nvGraphicFramePr>
        <p:xfrm>
          <a:off x="252413" y="3789363"/>
          <a:ext cx="8639175" cy="2281237"/>
        </p:xfrm>
        <a:graphic>
          <a:graphicData uri="http://schemas.openxmlformats.org/drawingml/2006/table">
            <a:tbl>
              <a:tblPr/>
              <a:tblGrid>
                <a:gridCol w="4319587"/>
                <a:gridCol w="4319588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Царь в красной короне Нижнего Египта со своими воинами идёт в поход. Перед ними 10 обезглавленных трупов.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Царь в белой короне Верхнего Египта. Его покровитель сокол — бог Гор — оплетает верёвкой папирус — символ Нижнего Египта.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17" name="Группа 3"/>
          <p:cNvGrpSpPr>
            <a:grpSpLocks/>
          </p:cNvGrpSpPr>
          <p:nvPr/>
        </p:nvGrpSpPr>
        <p:grpSpPr bwMode="auto">
          <a:xfrm>
            <a:off x="19050" y="-44450"/>
            <a:ext cx="969963" cy="1241425"/>
            <a:chOff x="-19448" y="332656"/>
            <a:chExt cx="1783136" cy="1999120"/>
          </a:xfrm>
        </p:grpSpPr>
        <p:sp>
          <p:nvSpPr>
            <p:cNvPr id="12" name="Овал 11"/>
            <p:cNvSpPr/>
            <p:nvPr/>
          </p:nvSpPr>
          <p:spPr>
            <a:xfrm>
              <a:off x="683884" y="764692"/>
              <a:ext cx="431921" cy="288875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" name="Овал 12"/>
            <p:cNvSpPr/>
            <p:nvPr/>
          </p:nvSpPr>
          <p:spPr>
            <a:xfrm>
              <a:off x="36002" y="1700341"/>
              <a:ext cx="393981" cy="432034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4" name="Овал 13"/>
            <p:cNvSpPr/>
            <p:nvPr/>
          </p:nvSpPr>
          <p:spPr>
            <a:xfrm>
              <a:off x="324922" y="1485602"/>
              <a:ext cx="933884" cy="286319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pic>
          <p:nvPicPr>
            <p:cNvPr id="34877" name="Рисунок 14" descr="_1_~1.JP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798" b="6718"/>
            <a:stretch>
              <a:fillRect/>
            </a:stretch>
          </p:blipFill>
          <p:spPr bwMode="auto">
            <a:xfrm>
              <a:off x="-19448" y="332656"/>
              <a:ext cx="1783136" cy="1999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4818" name="Группа 8"/>
          <p:cNvGrpSpPr>
            <a:grpSpLocks/>
          </p:cNvGrpSpPr>
          <p:nvPr/>
        </p:nvGrpSpPr>
        <p:grpSpPr bwMode="auto">
          <a:xfrm>
            <a:off x="8240713" y="-26988"/>
            <a:ext cx="957262" cy="1223963"/>
            <a:chOff x="7452320" y="-8901"/>
            <a:chExt cx="1691681" cy="2645813"/>
          </a:xfrm>
        </p:grpSpPr>
        <p:sp>
          <p:nvSpPr>
            <p:cNvPr id="17" name="Овал 16"/>
            <p:cNvSpPr/>
            <p:nvPr/>
          </p:nvSpPr>
          <p:spPr>
            <a:xfrm>
              <a:off x="8100376" y="145525"/>
              <a:ext cx="288961" cy="428959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pic>
          <p:nvPicPr>
            <p:cNvPr id="34873" name="Рисунок 17" descr="Cartoon-Clipart-Free-18.gif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2678" r="17007" b="5669"/>
            <a:stretch>
              <a:fillRect/>
            </a:stretch>
          </p:blipFill>
          <p:spPr bwMode="auto">
            <a:xfrm>
              <a:off x="7452320" y="-8901"/>
              <a:ext cx="1691681" cy="2645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6" name="Заголовок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 smtClean="0"/>
              <a:t>«ДОМ ВЕЛИКИЙ»</a:t>
            </a:r>
            <a:endParaRPr lang="ru-RU" sz="4000" dirty="0"/>
          </a:p>
        </p:txBody>
      </p:sp>
      <p:sp>
        <p:nvSpPr>
          <p:cNvPr id="56" name="Полилиния 55"/>
          <p:cNvSpPr/>
          <p:nvPr/>
        </p:nvSpPr>
        <p:spPr>
          <a:xfrm>
            <a:off x="4492032" y="3982983"/>
            <a:ext cx="3518550" cy="418627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285282"/>
                </a:lnTo>
                <a:lnTo>
                  <a:pt x="3518550" y="285282"/>
                </a:lnTo>
                <a:lnTo>
                  <a:pt x="3518550" y="418627"/>
                </a:lnTo>
              </a:path>
            </a:pathLst>
          </a:custGeom>
          <a:noFill/>
          <a:ln w="25400">
            <a:solidFill>
              <a:schemeClr val="bg1">
                <a:lumMod val="50000"/>
              </a:schemeClr>
            </a:solidFill>
          </a:ln>
          <a:scene3d>
            <a:camera prst="orthographicFront"/>
            <a:lightRig rig="threePt" dir="t">
              <a:rot lat="0" lon="0" rev="7500000"/>
            </a:lightRig>
          </a:scene3d>
          <a:sp3d z="-40000" prstMaterial="matte"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57" name="Полилиния 56"/>
          <p:cNvSpPr/>
          <p:nvPr/>
        </p:nvSpPr>
        <p:spPr>
          <a:xfrm>
            <a:off x="4492032" y="3982983"/>
            <a:ext cx="1759275" cy="418627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285282"/>
                </a:lnTo>
                <a:lnTo>
                  <a:pt x="1759275" y="285282"/>
                </a:lnTo>
                <a:lnTo>
                  <a:pt x="1759275" y="418627"/>
                </a:lnTo>
              </a:path>
            </a:pathLst>
          </a:custGeom>
          <a:noFill/>
          <a:ln w="25400">
            <a:solidFill>
              <a:schemeClr val="bg1">
                <a:lumMod val="50000"/>
              </a:schemeClr>
            </a:solidFill>
          </a:ln>
          <a:scene3d>
            <a:camera prst="orthographicFront"/>
            <a:lightRig rig="threePt" dir="t">
              <a:rot lat="0" lon="0" rev="7500000"/>
            </a:lightRig>
          </a:scene3d>
          <a:sp3d z="-40000" prstMaterial="matte"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58" name="Полилиния 57"/>
          <p:cNvSpPr/>
          <p:nvPr/>
        </p:nvSpPr>
        <p:spPr>
          <a:xfrm>
            <a:off x="4446312" y="3982983"/>
            <a:ext cx="91440" cy="418627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45720" y="0"/>
                </a:moveTo>
                <a:lnTo>
                  <a:pt x="45720" y="418627"/>
                </a:lnTo>
              </a:path>
            </a:pathLst>
          </a:custGeom>
          <a:noFill/>
          <a:ln w="25400">
            <a:solidFill>
              <a:schemeClr val="bg1">
                <a:lumMod val="50000"/>
              </a:schemeClr>
            </a:solidFill>
          </a:ln>
          <a:scene3d>
            <a:camera prst="orthographicFront"/>
            <a:lightRig rig="threePt" dir="t">
              <a:rot lat="0" lon="0" rev="7500000"/>
            </a:lightRig>
          </a:scene3d>
          <a:sp3d z="-40000" prstMaterial="matte"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59" name="Полилиния 58"/>
          <p:cNvSpPr/>
          <p:nvPr/>
        </p:nvSpPr>
        <p:spPr>
          <a:xfrm>
            <a:off x="2732757" y="3982983"/>
            <a:ext cx="1759275" cy="418627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1759275" y="0"/>
                </a:moveTo>
                <a:lnTo>
                  <a:pt x="1759275" y="285282"/>
                </a:lnTo>
                <a:lnTo>
                  <a:pt x="0" y="285282"/>
                </a:lnTo>
                <a:lnTo>
                  <a:pt x="0" y="418627"/>
                </a:lnTo>
              </a:path>
            </a:pathLst>
          </a:custGeom>
          <a:noFill/>
          <a:ln w="25400">
            <a:solidFill>
              <a:schemeClr val="bg1">
                <a:lumMod val="50000"/>
              </a:schemeClr>
            </a:solidFill>
          </a:ln>
          <a:scene3d>
            <a:camera prst="orthographicFront"/>
            <a:lightRig rig="threePt" dir="t">
              <a:rot lat="0" lon="0" rev="7500000"/>
            </a:lightRig>
          </a:scene3d>
          <a:sp3d z="-40000" prstMaterial="matte"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60" name="Полилиния 59"/>
          <p:cNvSpPr/>
          <p:nvPr/>
        </p:nvSpPr>
        <p:spPr>
          <a:xfrm>
            <a:off x="973482" y="3982983"/>
            <a:ext cx="3518550" cy="418627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3518550" y="0"/>
                </a:moveTo>
                <a:lnTo>
                  <a:pt x="3518550" y="285282"/>
                </a:lnTo>
                <a:lnTo>
                  <a:pt x="0" y="285282"/>
                </a:lnTo>
                <a:lnTo>
                  <a:pt x="0" y="418627"/>
                </a:lnTo>
              </a:path>
            </a:pathLst>
          </a:custGeom>
          <a:noFill/>
          <a:ln w="25400">
            <a:solidFill>
              <a:schemeClr val="bg1">
                <a:lumMod val="50000"/>
              </a:schemeClr>
            </a:solidFill>
          </a:ln>
          <a:scene3d>
            <a:camera prst="orthographicFront"/>
            <a:lightRig rig="threePt" dir="t">
              <a:rot lat="0" lon="0" rev="7500000"/>
            </a:lightRig>
          </a:scene3d>
          <a:sp3d z="-40000" prstMaterial="matte"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61" name="Скругленный прямоугольник 60"/>
          <p:cNvSpPr/>
          <p:nvPr/>
        </p:nvSpPr>
        <p:spPr>
          <a:xfrm>
            <a:off x="2843808" y="3068960"/>
            <a:ext cx="3240000" cy="914023"/>
          </a:xfrm>
          <a:prstGeom prst="roundRect">
            <a:avLst>
              <a:gd name="adj" fmla="val 10000"/>
            </a:avLst>
          </a:prstGeom>
          <a:ln w="15875">
            <a:solidFill>
              <a:schemeClr val="bg1">
                <a:lumMod val="50000"/>
              </a:schemeClr>
            </a:solidFill>
          </a:ln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2" name="Полилиния 61"/>
          <p:cNvSpPr/>
          <p:nvPr/>
        </p:nvSpPr>
        <p:spPr>
          <a:xfrm>
            <a:off x="3003742" y="3220897"/>
            <a:ext cx="3240000" cy="914023"/>
          </a:xfrm>
          <a:custGeom>
            <a:avLst/>
            <a:gdLst>
              <a:gd name="connsiteX0" fmla="*/ 0 w 1439407"/>
              <a:gd name="connsiteY0" fmla="*/ 91402 h 914023"/>
              <a:gd name="connsiteX1" fmla="*/ 26771 w 1439407"/>
              <a:gd name="connsiteY1" fmla="*/ 26771 h 914023"/>
              <a:gd name="connsiteX2" fmla="*/ 91402 w 1439407"/>
              <a:gd name="connsiteY2" fmla="*/ 0 h 914023"/>
              <a:gd name="connsiteX3" fmla="*/ 1348005 w 1439407"/>
              <a:gd name="connsiteY3" fmla="*/ 0 h 914023"/>
              <a:gd name="connsiteX4" fmla="*/ 1412636 w 1439407"/>
              <a:gd name="connsiteY4" fmla="*/ 26771 h 914023"/>
              <a:gd name="connsiteX5" fmla="*/ 1439407 w 1439407"/>
              <a:gd name="connsiteY5" fmla="*/ 91402 h 914023"/>
              <a:gd name="connsiteX6" fmla="*/ 1439407 w 1439407"/>
              <a:gd name="connsiteY6" fmla="*/ 822621 h 914023"/>
              <a:gd name="connsiteX7" fmla="*/ 1412636 w 1439407"/>
              <a:gd name="connsiteY7" fmla="*/ 887252 h 914023"/>
              <a:gd name="connsiteX8" fmla="*/ 1348005 w 1439407"/>
              <a:gd name="connsiteY8" fmla="*/ 914023 h 914023"/>
              <a:gd name="connsiteX9" fmla="*/ 91402 w 1439407"/>
              <a:gd name="connsiteY9" fmla="*/ 914023 h 914023"/>
              <a:gd name="connsiteX10" fmla="*/ 26771 w 1439407"/>
              <a:gd name="connsiteY10" fmla="*/ 887252 h 914023"/>
              <a:gd name="connsiteX11" fmla="*/ 0 w 1439407"/>
              <a:gd name="connsiteY11" fmla="*/ 822621 h 914023"/>
              <a:gd name="connsiteX12" fmla="*/ 0 w 1439407"/>
              <a:gd name="connsiteY12" fmla="*/ 91402 h 914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39407" h="914023">
                <a:moveTo>
                  <a:pt x="0" y="91402"/>
                </a:moveTo>
                <a:cubicBezTo>
                  <a:pt x="0" y="67161"/>
                  <a:pt x="9630" y="43912"/>
                  <a:pt x="26771" y="26771"/>
                </a:cubicBezTo>
                <a:cubicBezTo>
                  <a:pt x="43912" y="9630"/>
                  <a:pt x="67161" y="0"/>
                  <a:pt x="91402" y="0"/>
                </a:cubicBezTo>
                <a:lnTo>
                  <a:pt x="1348005" y="0"/>
                </a:lnTo>
                <a:cubicBezTo>
                  <a:pt x="1372246" y="0"/>
                  <a:pt x="1395495" y="9630"/>
                  <a:pt x="1412636" y="26771"/>
                </a:cubicBezTo>
                <a:cubicBezTo>
                  <a:pt x="1429777" y="43912"/>
                  <a:pt x="1439407" y="67161"/>
                  <a:pt x="1439407" y="91402"/>
                </a:cubicBezTo>
                <a:lnTo>
                  <a:pt x="1439407" y="822621"/>
                </a:lnTo>
                <a:cubicBezTo>
                  <a:pt x="1439407" y="846862"/>
                  <a:pt x="1429777" y="870111"/>
                  <a:pt x="1412636" y="887252"/>
                </a:cubicBezTo>
                <a:cubicBezTo>
                  <a:pt x="1395495" y="904393"/>
                  <a:pt x="1372246" y="914023"/>
                  <a:pt x="1348005" y="914023"/>
                </a:cubicBezTo>
                <a:lnTo>
                  <a:pt x="91402" y="914023"/>
                </a:lnTo>
                <a:cubicBezTo>
                  <a:pt x="67161" y="914023"/>
                  <a:pt x="43912" y="904393"/>
                  <a:pt x="26771" y="887252"/>
                </a:cubicBezTo>
                <a:cubicBezTo>
                  <a:pt x="9630" y="870111"/>
                  <a:pt x="0" y="846862"/>
                  <a:pt x="0" y="822621"/>
                </a:cubicBezTo>
                <a:lnTo>
                  <a:pt x="0" y="91402"/>
                </a:lnTo>
                <a:close/>
              </a:path>
            </a:pathLst>
          </a:cu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50000">
                <a:schemeClr val="accent4">
                  <a:lumMod val="40000"/>
                  <a:lumOff val="60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15875">
            <a:solidFill>
              <a:schemeClr val="bg1">
                <a:lumMod val="50000"/>
              </a:schemeClr>
            </a:solidFill>
          </a:ln>
          <a:scene3d>
            <a:camera prst="orthographicFront"/>
            <a:lightRig rig="threePt" dir="t">
              <a:rot lat="0" lon="0" rev="7500000"/>
            </a:lightRig>
          </a:scene3d>
          <a:sp3d z="152400" extrusionH="63500" prstMaterial="dkEdge">
            <a:bevelT w="125400" h="36350" prst="relaxedInset"/>
            <a:contourClr>
              <a:schemeClr val="bg1"/>
            </a:contourClr>
          </a:sp3d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2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125831" tIns="125831" rIns="125831" bIns="125831" spcCol="127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defTabSz="11557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2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ГОСУДАРСТВО</a:t>
            </a:r>
          </a:p>
        </p:txBody>
      </p:sp>
      <p:sp>
        <p:nvSpPr>
          <p:cNvPr id="63" name="Скругленный прямоугольник 62"/>
          <p:cNvSpPr/>
          <p:nvPr/>
        </p:nvSpPr>
        <p:spPr>
          <a:xfrm>
            <a:off x="253778" y="4401611"/>
            <a:ext cx="1439407" cy="914023"/>
          </a:xfrm>
          <a:prstGeom prst="roundRect">
            <a:avLst>
              <a:gd name="adj" fmla="val 10000"/>
            </a:avLst>
          </a:prstGeom>
          <a:ln w="15875">
            <a:solidFill>
              <a:schemeClr val="bg1">
                <a:lumMod val="50000"/>
              </a:schemeClr>
            </a:solidFill>
          </a:ln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4" name="Полилиния 63"/>
          <p:cNvSpPr/>
          <p:nvPr/>
        </p:nvSpPr>
        <p:spPr>
          <a:xfrm>
            <a:off x="413713" y="4553548"/>
            <a:ext cx="1439407" cy="914023"/>
          </a:xfrm>
          <a:custGeom>
            <a:avLst/>
            <a:gdLst>
              <a:gd name="connsiteX0" fmla="*/ 0 w 1439407"/>
              <a:gd name="connsiteY0" fmla="*/ 91402 h 914023"/>
              <a:gd name="connsiteX1" fmla="*/ 26771 w 1439407"/>
              <a:gd name="connsiteY1" fmla="*/ 26771 h 914023"/>
              <a:gd name="connsiteX2" fmla="*/ 91402 w 1439407"/>
              <a:gd name="connsiteY2" fmla="*/ 0 h 914023"/>
              <a:gd name="connsiteX3" fmla="*/ 1348005 w 1439407"/>
              <a:gd name="connsiteY3" fmla="*/ 0 h 914023"/>
              <a:gd name="connsiteX4" fmla="*/ 1412636 w 1439407"/>
              <a:gd name="connsiteY4" fmla="*/ 26771 h 914023"/>
              <a:gd name="connsiteX5" fmla="*/ 1439407 w 1439407"/>
              <a:gd name="connsiteY5" fmla="*/ 91402 h 914023"/>
              <a:gd name="connsiteX6" fmla="*/ 1439407 w 1439407"/>
              <a:gd name="connsiteY6" fmla="*/ 822621 h 914023"/>
              <a:gd name="connsiteX7" fmla="*/ 1412636 w 1439407"/>
              <a:gd name="connsiteY7" fmla="*/ 887252 h 914023"/>
              <a:gd name="connsiteX8" fmla="*/ 1348005 w 1439407"/>
              <a:gd name="connsiteY8" fmla="*/ 914023 h 914023"/>
              <a:gd name="connsiteX9" fmla="*/ 91402 w 1439407"/>
              <a:gd name="connsiteY9" fmla="*/ 914023 h 914023"/>
              <a:gd name="connsiteX10" fmla="*/ 26771 w 1439407"/>
              <a:gd name="connsiteY10" fmla="*/ 887252 h 914023"/>
              <a:gd name="connsiteX11" fmla="*/ 0 w 1439407"/>
              <a:gd name="connsiteY11" fmla="*/ 822621 h 914023"/>
              <a:gd name="connsiteX12" fmla="*/ 0 w 1439407"/>
              <a:gd name="connsiteY12" fmla="*/ 91402 h 914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39407" h="914023">
                <a:moveTo>
                  <a:pt x="0" y="91402"/>
                </a:moveTo>
                <a:cubicBezTo>
                  <a:pt x="0" y="67161"/>
                  <a:pt x="9630" y="43912"/>
                  <a:pt x="26771" y="26771"/>
                </a:cubicBezTo>
                <a:cubicBezTo>
                  <a:pt x="43912" y="9630"/>
                  <a:pt x="67161" y="0"/>
                  <a:pt x="91402" y="0"/>
                </a:cubicBezTo>
                <a:lnTo>
                  <a:pt x="1348005" y="0"/>
                </a:lnTo>
                <a:cubicBezTo>
                  <a:pt x="1372246" y="0"/>
                  <a:pt x="1395495" y="9630"/>
                  <a:pt x="1412636" y="26771"/>
                </a:cubicBezTo>
                <a:cubicBezTo>
                  <a:pt x="1429777" y="43912"/>
                  <a:pt x="1439407" y="67161"/>
                  <a:pt x="1439407" y="91402"/>
                </a:cubicBezTo>
                <a:lnTo>
                  <a:pt x="1439407" y="822621"/>
                </a:lnTo>
                <a:cubicBezTo>
                  <a:pt x="1439407" y="846862"/>
                  <a:pt x="1429777" y="870111"/>
                  <a:pt x="1412636" y="887252"/>
                </a:cubicBezTo>
                <a:cubicBezTo>
                  <a:pt x="1395495" y="904393"/>
                  <a:pt x="1372246" y="914023"/>
                  <a:pt x="1348005" y="914023"/>
                </a:cubicBezTo>
                <a:lnTo>
                  <a:pt x="91402" y="914023"/>
                </a:lnTo>
                <a:cubicBezTo>
                  <a:pt x="67161" y="914023"/>
                  <a:pt x="43912" y="904393"/>
                  <a:pt x="26771" y="887252"/>
                </a:cubicBezTo>
                <a:cubicBezTo>
                  <a:pt x="9630" y="870111"/>
                  <a:pt x="0" y="846862"/>
                  <a:pt x="0" y="822621"/>
                </a:cubicBezTo>
                <a:lnTo>
                  <a:pt x="0" y="91402"/>
                </a:lnTo>
                <a:close/>
              </a:path>
            </a:pathLst>
          </a:cu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50000">
                <a:schemeClr val="accent4">
                  <a:lumMod val="40000"/>
                  <a:lumOff val="60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15875">
            <a:solidFill>
              <a:schemeClr val="bg1">
                <a:lumMod val="50000"/>
              </a:schemeClr>
            </a:solidFill>
          </a:ln>
          <a:scene3d>
            <a:camera prst="orthographicFront"/>
            <a:lightRig rig="threePt" dir="t">
              <a:rot lat="0" lon="0" rev="7500000"/>
            </a:lightRig>
          </a:scene3d>
          <a:sp3d z="152400" extrusionH="63500" prstMaterial="dkEdge">
            <a:bevelT w="125400" h="36350" prst="relaxedInset"/>
            <a:contourClr>
              <a:schemeClr val="bg1"/>
            </a:contourClr>
          </a:sp3d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2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125831" tIns="125831" rIns="125831" bIns="125831" spcCol="1270" anchor="ctr"/>
          <a:lstStyle/>
          <a:p>
            <a:pPr algn="ctr" defTabSz="1155700" fontAlgn="auto">
              <a:lnSpc>
                <a:spcPct val="90000"/>
              </a:lnSpc>
              <a:spcAft>
                <a:spcPct val="35000"/>
              </a:spcAft>
              <a:defRPr/>
            </a:pPr>
            <a:endParaRPr lang="ru-RU" sz="2600"/>
          </a:p>
        </p:txBody>
      </p:sp>
      <p:sp>
        <p:nvSpPr>
          <p:cNvPr id="65" name="Скругленный прямоугольник 64"/>
          <p:cNvSpPr/>
          <p:nvPr/>
        </p:nvSpPr>
        <p:spPr>
          <a:xfrm>
            <a:off x="2013054" y="4401611"/>
            <a:ext cx="1439407" cy="914023"/>
          </a:xfrm>
          <a:prstGeom prst="roundRect">
            <a:avLst>
              <a:gd name="adj" fmla="val 10000"/>
            </a:avLst>
          </a:prstGeom>
          <a:ln w="15875">
            <a:solidFill>
              <a:schemeClr val="bg1">
                <a:lumMod val="50000"/>
              </a:schemeClr>
            </a:solidFill>
          </a:ln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6" name="Полилиния 65"/>
          <p:cNvSpPr/>
          <p:nvPr/>
        </p:nvSpPr>
        <p:spPr>
          <a:xfrm>
            <a:off x="2172988" y="4553548"/>
            <a:ext cx="1439407" cy="914023"/>
          </a:xfrm>
          <a:custGeom>
            <a:avLst/>
            <a:gdLst>
              <a:gd name="connsiteX0" fmla="*/ 0 w 1439407"/>
              <a:gd name="connsiteY0" fmla="*/ 91402 h 914023"/>
              <a:gd name="connsiteX1" fmla="*/ 26771 w 1439407"/>
              <a:gd name="connsiteY1" fmla="*/ 26771 h 914023"/>
              <a:gd name="connsiteX2" fmla="*/ 91402 w 1439407"/>
              <a:gd name="connsiteY2" fmla="*/ 0 h 914023"/>
              <a:gd name="connsiteX3" fmla="*/ 1348005 w 1439407"/>
              <a:gd name="connsiteY3" fmla="*/ 0 h 914023"/>
              <a:gd name="connsiteX4" fmla="*/ 1412636 w 1439407"/>
              <a:gd name="connsiteY4" fmla="*/ 26771 h 914023"/>
              <a:gd name="connsiteX5" fmla="*/ 1439407 w 1439407"/>
              <a:gd name="connsiteY5" fmla="*/ 91402 h 914023"/>
              <a:gd name="connsiteX6" fmla="*/ 1439407 w 1439407"/>
              <a:gd name="connsiteY6" fmla="*/ 822621 h 914023"/>
              <a:gd name="connsiteX7" fmla="*/ 1412636 w 1439407"/>
              <a:gd name="connsiteY7" fmla="*/ 887252 h 914023"/>
              <a:gd name="connsiteX8" fmla="*/ 1348005 w 1439407"/>
              <a:gd name="connsiteY8" fmla="*/ 914023 h 914023"/>
              <a:gd name="connsiteX9" fmla="*/ 91402 w 1439407"/>
              <a:gd name="connsiteY9" fmla="*/ 914023 h 914023"/>
              <a:gd name="connsiteX10" fmla="*/ 26771 w 1439407"/>
              <a:gd name="connsiteY10" fmla="*/ 887252 h 914023"/>
              <a:gd name="connsiteX11" fmla="*/ 0 w 1439407"/>
              <a:gd name="connsiteY11" fmla="*/ 822621 h 914023"/>
              <a:gd name="connsiteX12" fmla="*/ 0 w 1439407"/>
              <a:gd name="connsiteY12" fmla="*/ 91402 h 914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39407" h="914023">
                <a:moveTo>
                  <a:pt x="0" y="91402"/>
                </a:moveTo>
                <a:cubicBezTo>
                  <a:pt x="0" y="67161"/>
                  <a:pt x="9630" y="43912"/>
                  <a:pt x="26771" y="26771"/>
                </a:cubicBezTo>
                <a:cubicBezTo>
                  <a:pt x="43912" y="9630"/>
                  <a:pt x="67161" y="0"/>
                  <a:pt x="91402" y="0"/>
                </a:cubicBezTo>
                <a:lnTo>
                  <a:pt x="1348005" y="0"/>
                </a:lnTo>
                <a:cubicBezTo>
                  <a:pt x="1372246" y="0"/>
                  <a:pt x="1395495" y="9630"/>
                  <a:pt x="1412636" y="26771"/>
                </a:cubicBezTo>
                <a:cubicBezTo>
                  <a:pt x="1429777" y="43912"/>
                  <a:pt x="1439407" y="67161"/>
                  <a:pt x="1439407" y="91402"/>
                </a:cubicBezTo>
                <a:lnTo>
                  <a:pt x="1439407" y="822621"/>
                </a:lnTo>
                <a:cubicBezTo>
                  <a:pt x="1439407" y="846862"/>
                  <a:pt x="1429777" y="870111"/>
                  <a:pt x="1412636" y="887252"/>
                </a:cubicBezTo>
                <a:cubicBezTo>
                  <a:pt x="1395495" y="904393"/>
                  <a:pt x="1372246" y="914023"/>
                  <a:pt x="1348005" y="914023"/>
                </a:cubicBezTo>
                <a:lnTo>
                  <a:pt x="91402" y="914023"/>
                </a:lnTo>
                <a:cubicBezTo>
                  <a:pt x="67161" y="914023"/>
                  <a:pt x="43912" y="904393"/>
                  <a:pt x="26771" y="887252"/>
                </a:cubicBezTo>
                <a:cubicBezTo>
                  <a:pt x="9630" y="870111"/>
                  <a:pt x="0" y="846862"/>
                  <a:pt x="0" y="822621"/>
                </a:cubicBezTo>
                <a:lnTo>
                  <a:pt x="0" y="91402"/>
                </a:lnTo>
                <a:close/>
              </a:path>
            </a:pathLst>
          </a:cu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50000">
                <a:schemeClr val="accent4">
                  <a:lumMod val="40000"/>
                  <a:lumOff val="60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15875">
            <a:solidFill>
              <a:schemeClr val="bg1">
                <a:lumMod val="50000"/>
              </a:schemeClr>
            </a:solidFill>
          </a:ln>
          <a:scene3d>
            <a:camera prst="orthographicFront"/>
            <a:lightRig rig="threePt" dir="t">
              <a:rot lat="0" lon="0" rev="7500000"/>
            </a:lightRig>
          </a:scene3d>
          <a:sp3d z="152400" extrusionH="63500" prstMaterial="dkEdge">
            <a:bevelT w="125400" h="36350" prst="relaxedInset"/>
            <a:contourClr>
              <a:schemeClr val="bg1"/>
            </a:contourClr>
          </a:sp3d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2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125831" tIns="125831" rIns="125831" bIns="125831" spcCol="1270" anchor="ctr"/>
          <a:lstStyle/>
          <a:p>
            <a:pPr algn="ctr" defTabSz="1155700" fontAlgn="auto">
              <a:lnSpc>
                <a:spcPct val="90000"/>
              </a:lnSpc>
              <a:spcAft>
                <a:spcPct val="35000"/>
              </a:spcAft>
              <a:defRPr/>
            </a:pPr>
            <a:endParaRPr lang="ru-RU" sz="2600"/>
          </a:p>
        </p:txBody>
      </p:sp>
      <p:sp>
        <p:nvSpPr>
          <p:cNvPr id="67" name="Скругленный прямоугольник 66"/>
          <p:cNvSpPr/>
          <p:nvPr/>
        </p:nvSpPr>
        <p:spPr>
          <a:xfrm>
            <a:off x="3772329" y="4401611"/>
            <a:ext cx="1439407" cy="914023"/>
          </a:xfrm>
          <a:prstGeom prst="roundRect">
            <a:avLst>
              <a:gd name="adj" fmla="val 10000"/>
            </a:avLst>
          </a:prstGeom>
          <a:ln w="15875">
            <a:solidFill>
              <a:schemeClr val="bg1">
                <a:lumMod val="50000"/>
              </a:schemeClr>
            </a:solidFill>
          </a:ln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8" name="Полилиния 67"/>
          <p:cNvSpPr/>
          <p:nvPr/>
        </p:nvSpPr>
        <p:spPr>
          <a:xfrm>
            <a:off x="3932263" y="4553548"/>
            <a:ext cx="1439407" cy="914023"/>
          </a:xfrm>
          <a:custGeom>
            <a:avLst/>
            <a:gdLst>
              <a:gd name="connsiteX0" fmla="*/ 0 w 1439407"/>
              <a:gd name="connsiteY0" fmla="*/ 91402 h 914023"/>
              <a:gd name="connsiteX1" fmla="*/ 26771 w 1439407"/>
              <a:gd name="connsiteY1" fmla="*/ 26771 h 914023"/>
              <a:gd name="connsiteX2" fmla="*/ 91402 w 1439407"/>
              <a:gd name="connsiteY2" fmla="*/ 0 h 914023"/>
              <a:gd name="connsiteX3" fmla="*/ 1348005 w 1439407"/>
              <a:gd name="connsiteY3" fmla="*/ 0 h 914023"/>
              <a:gd name="connsiteX4" fmla="*/ 1412636 w 1439407"/>
              <a:gd name="connsiteY4" fmla="*/ 26771 h 914023"/>
              <a:gd name="connsiteX5" fmla="*/ 1439407 w 1439407"/>
              <a:gd name="connsiteY5" fmla="*/ 91402 h 914023"/>
              <a:gd name="connsiteX6" fmla="*/ 1439407 w 1439407"/>
              <a:gd name="connsiteY6" fmla="*/ 822621 h 914023"/>
              <a:gd name="connsiteX7" fmla="*/ 1412636 w 1439407"/>
              <a:gd name="connsiteY7" fmla="*/ 887252 h 914023"/>
              <a:gd name="connsiteX8" fmla="*/ 1348005 w 1439407"/>
              <a:gd name="connsiteY8" fmla="*/ 914023 h 914023"/>
              <a:gd name="connsiteX9" fmla="*/ 91402 w 1439407"/>
              <a:gd name="connsiteY9" fmla="*/ 914023 h 914023"/>
              <a:gd name="connsiteX10" fmla="*/ 26771 w 1439407"/>
              <a:gd name="connsiteY10" fmla="*/ 887252 h 914023"/>
              <a:gd name="connsiteX11" fmla="*/ 0 w 1439407"/>
              <a:gd name="connsiteY11" fmla="*/ 822621 h 914023"/>
              <a:gd name="connsiteX12" fmla="*/ 0 w 1439407"/>
              <a:gd name="connsiteY12" fmla="*/ 91402 h 914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39407" h="914023">
                <a:moveTo>
                  <a:pt x="0" y="91402"/>
                </a:moveTo>
                <a:cubicBezTo>
                  <a:pt x="0" y="67161"/>
                  <a:pt x="9630" y="43912"/>
                  <a:pt x="26771" y="26771"/>
                </a:cubicBezTo>
                <a:cubicBezTo>
                  <a:pt x="43912" y="9630"/>
                  <a:pt x="67161" y="0"/>
                  <a:pt x="91402" y="0"/>
                </a:cubicBezTo>
                <a:lnTo>
                  <a:pt x="1348005" y="0"/>
                </a:lnTo>
                <a:cubicBezTo>
                  <a:pt x="1372246" y="0"/>
                  <a:pt x="1395495" y="9630"/>
                  <a:pt x="1412636" y="26771"/>
                </a:cubicBezTo>
                <a:cubicBezTo>
                  <a:pt x="1429777" y="43912"/>
                  <a:pt x="1439407" y="67161"/>
                  <a:pt x="1439407" y="91402"/>
                </a:cubicBezTo>
                <a:lnTo>
                  <a:pt x="1439407" y="822621"/>
                </a:lnTo>
                <a:cubicBezTo>
                  <a:pt x="1439407" y="846862"/>
                  <a:pt x="1429777" y="870111"/>
                  <a:pt x="1412636" y="887252"/>
                </a:cubicBezTo>
                <a:cubicBezTo>
                  <a:pt x="1395495" y="904393"/>
                  <a:pt x="1372246" y="914023"/>
                  <a:pt x="1348005" y="914023"/>
                </a:cubicBezTo>
                <a:lnTo>
                  <a:pt x="91402" y="914023"/>
                </a:lnTo>
                <a:cubicBezTo>
                  <a:pt x="67161" y="914023"/>
                  <a:pt x="43912" y="904393"/>
                  <a:pt x="26771" y="887252"/>
                </a:cubicBezTo>
                <a:cubicBezTo>
                  <a:pt x="9630" y="870111"/>
                  <a:pt x="0" y="846862"/>
                  <a:pt x="0" y="822621"/>
                </a:cubicBezTo>
                <a:lnTo>
                  <a:pt x="0" y="91402"/>
                </a:lnTo>
                <a:close/>
              </a:path>
            </a:pathLst>
          </a:cu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50000">
                <a:schemeClr val="accent4">
                  <a:lumMod val="40000"/>
                  <a:lumOff val="60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15875">
            <a:solidFill>
              <a:schemeClr val="bg1">
                <a:lumMod val="50000"/>
              </a:schemeClr>
            </a:solidFill>
          </a:ln>
          <a:scene3d>
            <a:camera prst="orthographicFront"/>
            <a:lightRig rig="threePt" dir="t">
              <a:rot lat="0" lon="0" rev="7500000"/>
            </a:lightRig>
          </a:scene3d>
          <a:sp3d z="152400" extrusionH="63500" prstMaterial="dkEdge">
            <a:bevelT w="125400" h="36350" prst="relaxedInset"/>
            <a:contourClr>
              <a:schemeClr val="bg1"/>
            </a:contourClr>
          </a:sp3d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2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163931" tIns="163931" rIns="163931" bIns="163931" spcCol="1270" anchor="ctr"/>
          <a:lstStyle/>
          <a:p>
            <a:pPr algn="ctr" defTabSz="1600200" fontAlgn="auto">
              <a:lnSpc>
                <a:spcPct val="90000"/>
              </a:lnSpc>
              <a:spcAft>
                <a:spcPct val="35000"/>
              </a:spcAft>
              <a:defRPr/>
            </a:pPr>
            <a:endParaRPr lang="ru-RU" sz="3600"/>
          </a:p>
        </p:txBody>
      </p:sp>
      <p:sp>
        <p:nvSpPr>
          <p:cNvPr id="69" name="Скругленный прямоугольник 68"/>
          <p:cNvSpPr/>
          <p:nvPr/>
        </p:nvSpPr>
        <p:spPr>
          <a:xfrm>
            <a:off x="5531604" y="4401611"/>
            <a:ext cx="1439407" cy="914023"/>
          </a:xfrm>
          <a:prstGeom prst="roundRect">
            <a:avLst>
              <a:gd name="adj" fmla="val 10000"/>
            </a:avLst>
          </a:prstGeom>
          <a:ln w="15875">
            <a:solidFill>
              <a:schemeClr val="bg1">
                <a:lumMod val="50000"/>
              </a:schemeClr>
            </a:solidFill>
          </a:ln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70" name="Полилиния 69"/>
          <p:cNvSpPr/>
          <p:nvPr/>
        </p:nvSpPr>
        <p:spPr>
          <a:xfrm>
            <a:off x="5691538" y="4553548"/>
            <a:ext cx="1439407" cy="914023"/>
          </a:xfrm>
          <a:custGeom>
            <a:avLst/>
            <a:gdLst>
              <a:gd name="connsiteX0" fmla="*/ 0 w 1439407"/>
              <a:gd name="connsiteY0" fmla="*/ 91402 h 914023"/>
              <a:gd name="connsiteX1" fmla="*/ 26771 w 1439407"/>
              <a:gd name="connsiteY1" fmla="*/ 26771 h 914023"/>
              <a:gd name="connsiteX2" fmla="*/ 91402 w 1439407"/>
              <a:gd name="connsiteY2" fmla="*/ 0 h 914023"/>
              <a:gd name="connsiteX3" fmla="*/ 1348005 w 1439407"/>
              <a:gd name="connsiteY3" fmla="*/ 0 h 914023"/>
              <a:gd name="connsiteX4" fmla="*/ 1412636 w 1439407"/>
              <a:gd name="connsiteY4" fmla="*/ 26771 h 914023"/>
              <a:gd name="connsiteX5" fmla="*/ 1439407 w 1439407"/>
              <a:gd name="connsiteY5" fmla="*/ 91402 h 914023"/>
              <a:gd name="connsiteX6" fmla="*/ 1439407 w 1439407"/>
              <a:gd name="connsiteY6" fmla="*/ 822621 h 914023"/>
              <a:gd name="connsiteX7" fmla="*/ 1412636 w 1439407"/>
              <a:gd name="connsiteY7" fmla="*/ 887252 h 914023"/>
              <a:gd name="connsiteX8" fmla="*/ 1348005 w 1439407"/>
              <a:gd name="connsiteY8" fmla="*/ 914023 h 914023"/>
              <a:gd name="connsiteX9" fmla="*/ 91402 w 1439407"/>
              <a:gd name="connsiteY9" fmla="*/ 914023 h 914023"/>
              <a:gd name="connsiteX10" fmla="*/ 26771 w 1439407"/>
              <a:gd name="connsiteY10" fmla="*/ 887252 h 914023"/>
              <a:gd name="connsiteX11" fmla="*/ 0 w 1439407"/>
              <a:gd name="connsiteY11" fmla="*/ 822621 h 914023"/>
              <a:gd name="connsiteX12" fmla="*/ 0 w 1439407"/>
              <a:gd name="connsiteY12" fmla="*/ 91402 h 914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39407" h="914023">
                <a:moveTo>
                  <a:pt x="0" y="91402"/>
                </a:moveTo>
                <a:cubicBezTo>
                  <a:pt x="0" y="67161"/>
                  <a:pt x="9630" y="43912"/>
                  <a:pt x="26771" y="26771"/>
                </a:cubicBezTo>
                <a:cubicBezTo>
                  <a:pt x="43912" y="9630"/>
                  <a:pt x="67161" y="0"/>
                  <a:pt x="91402" y="0"/>
                </a:cubicBezTo>
                <a:lnTo>
                  <a:pt x="1348005" y="0"/>
                </a:lnTo>
                <a:cubicBezTo>
                  <a:pt x="1372246" y="0"/>
                  <a:pt x="1395495" y="9630"/>
                  <a:pt x="1412636" y="26771"/>
                </a:cubicBezTo>
                <a:cubicBezTo>
                  <a:pt x="1429777" y="43912"/>
                  <a:pt x="1439407" y="67161"/>
                  <a:pt x="1439407" y="91402"/>
                </a:cubicBezTo>
                <a:lnTo>
                  <a:pt x="1439407" y="822621"/>
                </a:lnTo>
                <a:cubicBezTo>
                  <a:pt x="1439407" y="846862"/>
                  <a:pt x="1429777" y="870111"/>
                  <a:pt x="1412636" y="887252"/>
                </a:cubicBezTo>
                <a:cubicBezTo>
                  <a:pt x="1395495" y="904393"/>
                  <a:pt x="1372246" y="914023"/>
                  <a:pt x="1348005" y="914023"/>
                </a:cubicBezTo>
                <a:lnTo>
                  <a:pt x="91402" y="914023"/>
                </a:lnTo>
                <a:cubicBezTo>
                  <a:pt x="67161" y="914023"/>
                  <a:pt x="43912" y="904393"/>
                  <a:pt x="26771" y="887252"/>
                </a:cubicBezTo>
                <a:cubicBezTo>
                  <a:pt x="9630" y="870111"/>
                  <a:pt x="0" y="846862"/>
                  <a:pt x="0" y="822621"/>
                </a:cubicBezTo>
                <a:lnTo>
                  <a:pt x="0" y="91402"/>
                </a:lnTo>
                <a:close/>
              </a:path>
            </a:pathLst>
          </a:cu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50000">
                <a:schemeClr val="accent4">
                  <a:lumMod val="40000"/>
                  <a:lumOff val="60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15875">
            <a:solidFill>
              <a:schemeClr val="bg1">
                <a:lumMod val="50000"/>
              </a:schemeClr>
            </a:solidFill>
          </a:ln>
          <a:scene3d>
            <a:camera prst="orthographicFront"/>
            <a:lightRig rig="threePt" dir="t">
              <a:rot lat="0" lon="0" rev="7500000"/>
            </a:lightRig>
          </a:scene3d>
          <a:sp3d z="152400" extrusionH="63500" prstMaterial="dkEdge">
            <a:bevelT w="125400" h="36350" prst="relaxedInset"/>
            <a:contourClr>
              <a:schemeClr val="bg1"/>
            </a:contourClr>
          </a:sp3d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2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163931" tIns="163931" rIns="163931" bIns="163931" spcCol="1270" anchor="ctr"/>
          <a:lstStyle/>
          <a:p>
            <a:pPr algn="ctr" defTabSz="1600200" fontAlgn="auto">
              <a:lnSpc>
                <a:spcPct val="90000"/>
              </a:lnSpc>
              <a:spcAft>
                <a:spcPct val="35000"/>
              </a:spcAft>
              <a:defRPr/>
            </a:pPr>
            <a:endParaRPr lang="ru-RU" sz="3600"/>
          </a:p>
        </p:txBody>
      </p:sp>
      <p:sp>
        <p:nvSpPr>
          <p:cNvPr id="71" name="Скругленный прямоугольник 70"/>
          <p:cNvSpPr/>
          <p:nvPr/>
        </p:nvSpPr>
        <p:spPr>
          <a:xfrm>
            <a:off x="7290879" y="4401611"/>
            <a:ext cx="1439407" cy="914023"/>
          </a:xfrm>
          <a:prstGeom prst="roundRect">
            <a:avLst>
              <a:gd name="adj" fmla="val 10000"/>
            </a:avLst>
          </a:prstGeom>
          <a:ln w="15875">
            <a:solidFill>
              <a:schemeClr val="bg1">
                <a:lumMod val="50000"/>
              </a:schemeClr>
            </a:solidFill>
          </a:ln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72" name="Полилиния 71"/>
          <p:cNvSpPr/>
          <p:nvPr/>
        </p:nvSpPr>
        <p:spPr>
          <a:xfrm>
            <a:off x="7450814" y="4553548"/>
            <a:ext cx="1439407" cy="914023"/>
          </a:xfrm>
          <a:custGeom>
            <a:avLst/>
            <a:gdLst>
              <a:gd name="connsiteX0" fmla="*/ 0 w 1439407"/>
              <a:gd name="connsiteY0" fmla="*/ 91402 h 914023"/>
              <a:gd name="connsiteX1" fmla="*/ 26771 w 1439407"/>
              <a:gd name="connsiteY1" fmla="*/ 26771 h 914023"/>
              <a:gd name="connsiteX2" fmla="*/ 91402 w 1439407"/>
              <a:gd name="connsiteY2" fmla="*/ 0 h 914023"/>
              <a:gd name="connsiteX3" fmla="*/ 1348005 w 1439407"/>
              <a:gd name="connsiteY3" fmla="*/ 0 h 914023"/>
              <a:gd name="connsiteX4" fmla="*/ 1412636 w 1439407"/>
              <a:gd name="connsiteY4" fmla="*/ 26771 h 914023"/>
              <a:gd name="connsiteX5" fmla="*/ 1439407 w 1439407"/>
              <a:gd name="connsiteY5" fmla="*/ 91402 h 914023"/>
              <a:gd name="connsiteX6" fmla="*/ 1439407 w 1439407"/>
              <a:gd name="connsiteY6" fmla="*/ 822621 h 914023"/>
              <a:gd name="connsiteX7" fmla="*/ 1412636 w 1439407"/>
              <a:gd name="connsiteY7" fmla="*/ 887252 h 914023"/>
              <a:gd name="connsiteX8" fmla="*/ 1348005 w 1439407"/>
              <a:gd name="connsiteY8" fmla="*/ 914023 h 914023"/>
              <a:gd name="connsiteX9" fmla="*/ 91402 w 1439407"/>
              <a:gd name="connsiteY9" fmla="*/ 914023 h 914023"/>
              <a:gd name="connsiteX10" fmla="*/ 26771 w 1439407"/>
              <a:gd name="connsiteY10" fmla="*/ 887252 h 914023"/>
              <a:gd name="connsiteX11" fmla="*/ 0 w 1439407"/>
              <a:gd name="connsiteY11" fmla="*/ 822621 h 914023"/>
              <a:gd name="connsiteX12" fmla="*/ 0 w 1439407"/>
              <a:gd name="connsiteY12" fmla="*/ 91402 h 914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39407" h="914023">
                <a:moveTo>
                  <a:pt x="0" y="91402"/>
                </a:moveTo>
                <a:cubicBezTo>
                  <a:pt x="0" y="67161"/>
                  <a:pt x="9630" y="43912"/>
                  <a:pt x="26771" y="26771"/>
                </a:cubicBezTo>
                <a:cubicBezTo>
                  <a:pt x="43912" y="9630"/>
                  <a:pt x="67161" y="0"/>
                  <a:pt x="91402" y="0"/>
                </a:cubicBezTo>
                <a:lnTo>
                  <a:pt x="1348005" y="0"/>
                </a:lnTo>
                <a:cubicBezTo>
                  <a:pt x="1372246" y="0"/>
                  <a:pt x="1395495" y="9630"/>
                  <a:pt x="1412636" y="26771"/>
                </a:cubicBezTo>
                <a:cubicBezTo>
                  <a:pt x="1429777" y="43912"/>
                  <a:pt x="1439407" y="67161"/>
                  <a:pt x="1439407" y="91402"/>
                </a:cubicBezTo>
                <a:lnTo>
                  <a:pt x="1439407" y="822621"/>
                </a:lnTo>
                <a:cubicBezTo>
                  <a:pt x="1439407" y="846862"/>
                  <a:pt x="1429777" y="870111"/>
                  <a:pt x="1412636" y="887252"/>
                </a:cubicBezTo>
                <a:cubicBezTo>
                  <a:pt x="1395495" y="904393"/>
                  <a:pt x="1372246" y="914023"/>
                  <a:pt x="1348005" y="914023"/>
                </a:cubicBezTo>
                <a:lnTo>
                  <a:pt x="91402" y="914023"/>
                </a:lnTo>
                <a:cubicBezTo>
                  <a:pt x="67161" y="914023"/>
                  <a:pt x="43912" y="904393"/>
                  <a:pt x="26771" y="887252"/>
                </a:cubicBezTo>
                <a:cubicBezTo>
                  <a:pt x="9630" y="870111"/>
                  <a:pt x="0" y="846862"/>
                  <a:pt x="0" y="822621"/>
                </a:cubicBezTo>
                <a:lnTo>
                  <a:pt x="0" y="91402"/>
                </a:lnTo>
                <a:close/>
              </a:path>
            </a:pathLst>
          </a:cu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50000">
                <a:schemeClr val="accent4">
                  <a:lumMod val="40000"/>
                  <a:lumOff val="60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15875">
            <a:solidFill>
              <a:schemeClr val="bg1">
                <a:lumMod val="50000"/>
              </a:schemeClr>
            </a:solidFill>
          </a:ln>
          <a:scene3d>
            <a:camera prst="orthographicFront"/>
            <a:lightRig rig="threePt" dir="t">
              <a:rot lat="0" lon="0" rev="7500000"/>
            </a:lightRig>
          </a:scene3d>
          <a:sp3d z="152400" extrusionH="63500" prstMaterial="dkEdge">
            <a:bevelT w="125400" h="36350" prst="relaxedInset"/>
            <a:contourClr>
              <a:schemeClr val="bg1"/>
            </a:contourClr>
          </a:sp3d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2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163931" tIns="163931" rIns="163931" bIns="163931" spcCol="1270" anchor="ctr"/>
          <a:lstStyle/>
          <a:p>
            <a:pPr algn="ctr" defTabSz="1600200" fontAlgn="auto">
              <a:lnSpc>
                <a:spcPct val="90000"/>
              </a:lnSpc>
              <a:spcAft>
                <a:spcPct val="35000"/>
              </a:spcAft>
              <a:defRPr/>
            </a:pPr>
            <a:endParaRPr lang="ru-RU" sz="3600"/>
          </a:p>
        </p:txBody>
      </p:sp>
      <p:sp>
        <p:nvSpPr>
          <p:cNvPr id="73" name="Скругленный прямоугольник 72"/>
          <p:cNvSpPr/>
          <p:nvPr/>
        </p:nvSpPr>
        <p:spPr>
          <a:xfrm>
            <a:off x="216000" y="1268760"/>
            <a:ext cx="8640000" cy="1532334"/>
          </a:xfrm>
          <a:prstGeom prst="roundRect">
            <a:avLst/>
          </a:prstGeom>
          <a:blipFill>
            <a:blip r:embed="rId5"/>
            <a:tile tx="0" ty="0" sx="100000" sy="100000" flip="none" algn="tl"/>
          </a:blipFill>
          <a:ln>
            <a:solidFill>
              <a:schemeClr val="bg1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indent="36512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70C0"/>
                </a:solidFill>
                <a:latin typeface="+mn-lt"/>
              </a:rPr>
              <a:t>Необходимый уровень.</a:t>
            </a:r>
            <a:r>
              <a:rPr lang="ru-RU" sz="2800" b="1" dirty="0">
                <a:solidFill>
                  <a:srgbClr val="00B0F0"/>
                </a:solidFill>
                <a:latin typeface="+mn-lt"/>
              </a:rPr>
              <a:t> </a:t>
            </a:r>
            <a:r>
              <a:rPr lang="ru-RU" sz="2800" dirty="0">
                <a:latin typeface="+mn-lt"/>
              </a:rPr>
              <a:t>Используя словарь учебника, впиши в пустые прямоугольники признаки государства.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65" name="Группа 3"/>
          <p:cNvGrpSpPr>
            <a:grpSpLocks/>
          </p:cNvGrpSpPr>
          <p:nvPr/>
        </p:nvGrpSpPr>
        <p:grpSpPr bwMode="auto">
          <a:xfrm>
            <a:off x="19050" y="-44450"/>
            <a:ext cx="969963" cy="1241425"/>
            <a:chOff x="-19448" y="332656"/>
            <a:chExt cx="1783136" cy="1999120"/>
          </a:xfrm>
        </p:grpSpPr>
        <p:sp>
          <p:nvSpPr>
            <p:cNvPr id="12" name="Овал 11"/>
            <p:cNvSpPr/>
            <p:nvPr/>
          </p:nvSpPr>
          <p:spPr>
            <a:xfrm>
              <a:off x="683884" y="764692"/>
              <a:ext cx="431921" cy="288875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" name="Овал 12"/>
            <p:cNvSpPr/>
            <p:nvPr/>
          </p:nvSpPr>
          <p:spPr>
            <a:xfrm>
              <a:off x="36002" y="1700341"/>
              <a:ext cx="393981" cy="432034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4" name="Овал 13"/>
            <p:cNvSpPr/>
            <p:nvPr/>
          </p:nvSpPr>
          <p:spPr>
            <a:xfrm>
              <a:off x="324922" y="1485602"/>
              <a:ext cx="933884" cy="286319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pic>
          <p:nvPicPr>
            <p:cNvPr id="36913" name="Рисунок 14" descr="_1_~1.JP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798" b="6718"/>
            <a:stretch>
              <a:fillRect/>
            </a:stretch>
          </p:blipFill>
          <p:spPr bwMode="auto">
            <a:xfrm>
              <a:off x="-19448" y="332656"/>
              <a:ext cx="1783136" cy="1999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6866" name="Группа 8"/>
          <p:cNvGrpSpPr>
            <a:grpSpLocks/>
          </p:cNvGrpSpPr>
          <p:nvPr/>
        </p:nvGrpSpPr>
        <p:grpSpPr bwMode="auto">
          <a:xfrm>
            <a:off x="8240713" y="-26988"/>
            <a:ext cx="957262" cy="1223963"/>
            <a:chOff x="7452320" y="-8901"/>
            <a:chExt cx="1691681" cy="2645813"/>
          </a:xfrm>
        </p:grpSpPr>
        <p:sp>
          <p:nvSpPr>
            <p:cNvPr id="17" name="Овал 16"/>
            <p:cNvSpPr/>
            <p:nvPr/>
          </p:nvSpPr>
          <p:spPr>
            <a:xfrm>
              <a:off x="8100376" y="145525"/>
              <a:ext cx="288961" cy="428959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pic>
          <p:nvPicPr>
            <p:cNvPr id="36909" name="Рисунок 17" descr="Cartoon-Clipart-Free-18.gif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2678" r="17007" b="5669"/>
            <a:stretch>
              <a:fillRect/>
            </a:stretch>
          </p:blipFill>
          <p:spPr bwMode="auto">
            <a:xfrm>
              <a:off x="7452320" y="-8901"/>
              <a:ext cx="1691681" cy="2645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6" name="Заголовок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 smtClean="0"/>
              <a:t>«ДОМ ВЕЛИКИЙ»</a:t>
            </a:r>
            <a:endParaRPr lang="ru-RU" sz="4000" dirty="0"/>
          </a:p>
        </p:txBody>
      </p:sp>
      <p:grpSp>
        <p:nvGrpSpPr>
          <p:cNvPr id="6" name="Группа 51"/>
          <p:cNvGrpSpPr>
            <a:grpSpLocks/>
          </p:cNvGrpSpPr>
          <p:nvPr/>
        </p:nvGrpSpPr>
        <p:grpSpPr bwMode="auto">
          <a:xfrm>
            <a:off x="252413" y="849313"/>
            <a:ext cx="8820150" cy="5748337"/>
            <a:chOff x="252000" y="849540"/>
            <a:chExt cx="8820000" cy="5747812"/>
          </a:xfrm>
        </p:grpSpPr>
        <p:grpSp>
          <p:nvGrpSpPr>
            <p:cNvPr id="36879" name="Группа 49"/>
            <p:cNvGrpSpPr>
              <a:grpSpLocks/>
            </p:cNvGrpSpPr>
            <p:nvPr/>
          </p:nvGrpSpPr>
          <p:grpSpPr bwMode="auto">
            <a:xfrm>
              <a:off x="252000" y="849540"/>
              <a:ext cx="8820000" cy="5747812"/>
              <a:chOff x="252000" y="849540"/>
              <a:chExt cx="8820000" cy="5747812"/>
            </a:xfrm>
          </p:grpSpPr>
          <p:pic>
            <p:nvPicPr>
              <p:cNvPr id="4098" name="Picture 2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/>
                </a:extLst>
              </a:blip>
              <a:srcRect/>
              <a:stretch>
                <a:fillRect/>
              </a:stretch>
            </p:blipFill>
            <p:spPr bwMode="auto">
              <a:xfrm>
                <a:off x="6876000" y="5400000"/>
                <a:ext cx="1495425" cy="733425"/>
              </a:xfrm>
              <a:prstGeom prst="roundRect">
                <a:avLst>
                  <a:gd name="adj" fmla="val 16667"/>
                </a:avLst>
              </a:prstGeom>
              <a:ln w="9525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  <a:effectLst>
                <a:outerShdw blurRad="76200" dist="38100" dir="7800000" algn="tl" rotWithShape="0">
                  <a:srgbClr val="000000">
                    <a:alpha val="40000"/>
                  </a:srgbClr>
                </a:outerShdw>
              </a:effectLst>
              <a:scene3d>
                <a:camera prst="orthographicFront"/>
                <a:lightRig rig="contrasting" dir="t">
                  <a:rot lat="0" lon="0" rev="4200000"/>
                </a:lightRig>
              </a:scene3d>
              <a:sp3d prstMaterial="plastic">
                <a:bevelT w="381000" h="114300" prst="relaxedInset"/>
                <a:contourClr>
                  <a:srgbClr val="969696"/>
                </a:contourClr>
              </a:sp3d>
              <a:extLst>
                <a:ext uri="{909E8E84-426E-40DD-AFC4-6F175D3DCCD1}"/>
              </a:extLst>
            </p:spPr>
          </p:pic>
          <p:pic>
            <p:nvPicPr>
              <p:cNvPr id="4099" name="Picture 3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/>
                </a:extLst>
              </a:blip>
              <a:srcRect/>
              <a:stretch>
                <a:fillRect/>
              </a:stretch>
            </p:blipFill>
            <p:spPr bwMode="auto">
              <a:xfrm>
                <a:off x="756000" y="5400000"/>
                <a:ext cx="1495425" cy="733425"/>
              </a:xfrm>
              <a:prstGeom prst="roundRect">
                <a:avLst>
                  <a:gd name="adj" fmla="val 16667"/>
                </a:avLst>
              </a:prstGeom>
              <a:ln w="9525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  <a:effectLst>
                <a:outerShdw blurRad="76200" dist="38100" dir="7800000" algn="tl" rotWithShape="0">
                  <a:srgbClr val="000000">
                    <a:alpha val="40000"/>
                  </a:srgbClr>
                </a:outerShdw>
              </a:effectLst>
              <a:scene3d>
                <a:camera prst="orthographicFront"/>
                <a:lightRig rig="contrasting" dir="t">
                  <a:rot lat="0" lon="0" rev="4200000"/>
                </a:lightRig>
              </a:scene3d>
              <a:sp3d prstMaterial="plastic">
                <a:bevelT w="381000" h="114300" prst="relaxedInset"/>
                <a:contourClr>
                  <a:srgbClr val="969696"/>
                </a:contourClr>
              </a:sp3d>
              <a:extLst>
                <a:ext uri="{909E8E84-426E-40DD-AFC4-6F175D3DCCD1}"/>
              </a:extLst>
            </p:spPr>
          </p:pic>
          <p:pic>
            <p:nvPicPr>
              <p:cNvPr id="4103" name="Picture 7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/>
                </a:extLst>
              </a:blip>
              <a:srcRect/>
              <a:stretch>
                <a:fillRect/>
              </a:stretch>
            </p:blipFill>
            <p:spPr bwMode="auto">
              <a:xfrm>
                <a:off x="5436000" y="2755189"/>
                <a:ext cx="676275" cy="1152525"/>
              </a:xfrm>
              <a:prstGeom prst="roundRect">
                <a:avLst>
                  <a:gd name="adj" fmla="val 16667"/>
                </a:avLst>
              </a:prstGeom>
              <a:ln w="9525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  <a:effectLst>
                <a:outerShdw blurRad="76200" dist="38100" dir="7800000" algn="tl" rotWithShape="0">
                  <a:srgbClr val="000000">
                    <a:alpha val="40000"/>
                  </a:srgbClr>
                </a:outerShdw>
              </a:effectLst>
              <a:scene3d>
                <a:camera prst="orthographicFront"/>
                <a:lightRig rig="contrasting" dir="t">
                  <a:rot lat="0" lon="0" rev="4200000"/>
                </a:lightRig>
              </a:scene3d>
              <a:sp3d prstMaterial="plastic">
                <a:bevelT w="381000" h="114300" prst="relaxedInset"/>
                <a:contourClr>
                  <a:srgbClr val="969696"/>
                </a:contourClr>
              </a:sp3d>
              <a:extLst>
                <a:ext uri="{909E8E84-426E-40DD-AFC4-6F175D3DCCD1}"/>
              </a:extLst>
            </p:spPr>
          </p:pic>
          <p:pic>
            <p:nvPicPr>
              <p:cNvPr id="4104" name="Picture 8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/>
                </a:extLst>
              </a:blip>
              <a:srcRect/>
              <a:stretch>
                <a:fillRect/>
              </a:stretch>
            </p:blipFill>
            <p:spPr bwMode="auto">
              <a:xfrm>
                <a:off x="3024000" y="2780531"/>
                <a:ext cx="676275" cy="1152525"/>
              </a:xfrm>
              <a:prstGeom prst="roundRect">
                <a:avLst>
                  <a:gd name="adj" fmla="val 16667"/>
                </a:avLst>
              </a:prstGeom>
              <a:ln w="9525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  <a:effectLst>
                <a:outerShdw blurRad="76200" dist="38100" dir="7800000" algn="tl" rotWithShape="0">
                  <a:srgbClr val="000000">
                    <a:alpha val="40000"/>
                  </a:srgbClr>
                </a:outerShdw>
              </a:effectLst>
              <a:scene3d>
                <a:camera prst="orthographicFront"/>
                <a:lightRig rig="contrasting" dir="t">
                  <a:rot lat="0" lon="0" rev="4200000"/>
                </a:lightRig>
              </a:scene3d>
              <a:sp3d prstMaterial="plastic">
                <a:bevelT w="381000" h="114300" prst="relaxedInset"/>
                <a:contourClr>
                  <a:srgbClr val="969696"/>
                </a:contourClr>
              </a:sp3d>
              <a:extLst>
                <a:ext uri="{909E8E84-426E-40DD-AFC4-6F175D3DCCD1}"/>
              </a:extLst>
            </p:spPr>
          </p:pic>
          <p:pic>
            <p:nvPicPr>
              <p:cNvPr id="4106" name="Picture 10"/>
              <p:cNvPicPr>
                <a:picLocks noChangeAspect="1" noChangeArrowheads="1"/>
              </p:cNvPicPr>
              <p:nvPr/>
            </p:nvPicPr>
            <p:blipFill>
              <a:blip r:embed="rId9" cstate="print">
                <a:extLst>
                  <a:ext uri="{28A0092B-C50C-407E-A947-70E740481C1C}"/>
                </a:extLst>
              </a:blip>
              <a:srcRect/>
              <a:stretch>
                <a:fillRect/>
              </a:stretch>
            </p:blipFill>
            <p:spPr bwMode="auto">
              <a:xfrm>
                <a:off x="252000" y="3068960"/>
                <a:ext cx="628650" cy="1162050"/>
              </a:xfrm>
              <a:prstGeom prst="roundRect">
                <a:avLst>
                  <a:gd name="adj" fmla="val 16667"/>
                </a:avLst>
              </a:prstGeom>
              <a:ln w="9525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  <a:effectLst>
                <a:outerShdw blurRad="76200" dist="38100" dir="7800000" algn="tl" rotWithShape="0">
                  <a:srgbClr val="000000">
                    <a:alpha val="40000"/>
                  </a:srgbClr>
                </a:outerShdw>
              </a:effectLst>
              <a:scene3d>
                <a:camera prst="orthographicFront"/>
                <a:lightRig rig="contrasting" dir="t">
                  <a:rot lat="0" lon="0" rev="4200000"/>
                </a:lightRig>
              </a:scene3d>
              <a:sp3d prstMaterial="plastic">
                <a:bevelT w="381000" h="114300" prst="relaxedInset"/>
                <a:contourClr>
                  <a:srgbClr val="969696"/>
                </a:contourClr>
              </a:sp3d>
              <a:extLst>
                <a:ext uri="{909E8E84-426E-40DD-AFC4-6F175D3DCCD1}"/>
              </a:extLst>
            </p:spPr>
          </p:pic>
          <p:pic>
            <p:nvPicPr>
              <p:cNvPr id="4107" name="Picture 11"/>
              <p:cNvPicPr>
                <a:picLocks noChangeAspect="1" noChangeArrowheads="1"/>
              </p:cNvPicPr>
              <p:nvPr/>
            </p:nvPicPr>
            <p:blipFill>
              <a:blip r:embed="rId10" cstate="print">
                <a:extLst>
                  <a:ext uri="{28A0092B-C50C-407E-A947-70E740481C1C}"/>
                </a:extLst>
              </a:blip>
              <a:srcRect/>
              <a:stretch>
                <a:fillRect/>
              </a:stretch>
            </p:blipFill>
            <p:spPr bwMode="auto">
              <a:xfrm>
                <a:off x="1008000" y="1704391"/>
                <a:ext cx="1343025" cy="1428750"/>
              </a:xfrm>
              <a:prstGeom prst="roundRect">
                <a:avLst>
                  <a:gd name="adj" fmla="val 12227"/>
                </a:avLst>
              </a:prstGeom>
              <a:ln w="9525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  <a:effectLst>
                <a:outerShdw blurRad="76200" dist="38100" dir="7800000" algn="tl" rotWithShape="0">
                  <a:srgbClr val="000000">
                    <a:alpha val="40000"/>
                  </a:srgbClr>
                </a:outerShdw>
              </a:effectLst>
              <a:scene3d>
                <a:camera prst="orthographicFront"/>
                <a:lightRig rig="contrasting" dir="t">
                  <a:rot lat="0" lon="0" rev="4200000"/>
                </a:lightRig>
              </a:scene3d>
              <a:sp3d prstMaterial="plastic">
                <a:bevelT w="381000" h="114300" prst="relaxedInset"/>
                <a:contourClr>
                  <a:srgbClr val="969696"/>
                </a:contourClr>
              </a:sp3d>
              <a:extLst>
                <a:ext uri="{909E8E84-426E-40DD-AFC4-6F175D3DCCD1}"/>
              </a:extLst>
            </p:spPr>
          </p:pic>
          <p:pic>
            <p:nvPicPr>
              <p:cNvPr id="4108" name="Picture 12"/>
              <p:cNvPicPr>
                <a:picLocks noChangeAspect="1" noChangeArrowheads="1"/>
              </p:cNvPicPr>
              <p:nvPr/>
            </p:nvPicPr>
            <p:blipFill>
              <a:blip r:embed="rId11" cstate="print">
                <a:extLst>
                  <a:ext uri="{28A0092B-C50C-407E-A947-70E740481C1C}"/>
                </a:extLst>
              </a:blip>
              <a:srcRect/>
              <a:stretch>
                <a:fillRect/>
              </a:stretch>
            </p:blipFill>
            <p:spPr bwMode="auto">
              <a:xfrm>
                <a:off x="4179565" y="849540"/>
                <a:ext cx="752475" cy="1219200"/>
              </a:xfrm>
              <a:prstGeom prst="roundRect">
                <a:avLst>
                  <a:gd name="adj" fmla="val 16667"/>
                </a:avLst>
              </a:prstGeom>
              <a:ln w="9525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  <a:effectLst>
                <a:outerShdw blurRad="76200" dist="38100" dir="7800000" algn="tl" rotWithShape="0">
                  <a:srgbClr val="000000">
                    <a:alpha val="40000"/>
                  </a:srgbClr>
                </a:outerShdw>
              </a:effectLst>
              <a:scene3d>
                <a:camera prst="orthographicFront"/>
                <a:lightRig rig="contrasting" dir="t">
                  <a:rot lat="0" lon="0" rev="4200000"/>
                </a:lightRig>
              </a:scene3d>
              <a:sp3d prstMaterial="plastic">
                <a:bevelT w="381000" h="114300" prst="relaxedInset"/>
                <a:contourClr>
                  <a:srgbClr val="969696"/>
                </a:contourClr>
              </a:sp3d>
              <a:extLst>
                <a:ext uri="{909E8E84-426E-40DD-AFC4-6F175D3DCCD1}"/>
              </a:extLst>
            </p:spPr>
          </p:pic>
          <p:sp>
            <p:nvSpPr>
              <p:cNvPr id="4" name="Прямоугольник 3"/>
              <p:cNvSpPr/>
              <p:nvPr/>
            </p:nvSpPr>
            <p:spPr>
              <a:xfrm>
                <a:off x="4160359" y="6197339"/>
                <a:ext cx="785799" cy="400013"/>
              </a:xfrm>
              <a:prstGeom prst="rect">
                <a:avLst/>
              </a:prstGeom>
              <a:solidFill>
                <a:srgbClr val="C0C0C0"/>
              </a:solidFill>
              <a:ln w="12700">
                <a:solidFill>
                  <a:schemeClr val="bg1">
                    <a:lumMod val="50000"/>
                  </a:schemeClr>
                </a:solidFill>
              </a:ln>
            </p:spPr>
            <p:txBody>
              <a:bodyPr wrap="non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2000" dirty="0">
                    <a:latin typeface="+mn-lt"/>
                  </a:rPr>
                  <a:t>Рабы</a:t>
                </a:r>
              </a:p>
            </p:txBody>
          </p:sp>
          <p:sp>
            <p:nvSpPr>
              <p:cNvPr id="5" name="Прямоугольник 4"/>
              <p:cNvSpPr/>
              <p:nvPr/>
            </p:nvSpPr>
            <p:spPr>
              <a:xfrm>
                <a:off x="2339526" y="5733831"/>
                <a:ext cx="4411588" cy="400013"/>
              </a:xfrm>
              <a:prstGeom prst="rect">
                <a:avLst/>
              </a:prstGeom>
              <a:solidFill>
                <a:srgbClr val="C0C0C0"/>
              </a:solidFill>
              <a:ln w="12700">
                <a:solidFill>
                  <a:schemeClr val="bg1">
                    <a:lumMod val="50000"/>
                  </a:schemeClr>
                </a:solidFill>
              </a:ln>
            </p:spPr>
            <p:txBody>
              <a:bodyPr wrap="non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2000" dirty="0">
                    <a:latin typeface="+mn-lt"/>
                  </a:rPr>
                  <a:t>Общины земледельцев и горожан</a:t>
                </a:r>
              </a:p>
            </p:txBody>
          </p:sp>
          <p:sp>
            <p:nvSpPr>
              <p:cNvPr id="7" name="Прямоугольник 6"/>
              <p:cNvSpPr/>
              <p:nvPr/>
            </p:nvSpPr>
            <p:spPr>
              <a:xfrm>
                <a:off x="586956" y="4292513"/>
                <a:ext cx="2184363" cy="400013"/>
              </a:xfrm>
              <a:prstGeom prst="rect">
                <a:avLst/>
              </a:prstGeom>
              <a:solidFill>
                <a:srgbClr val="CCECFF"/>
              </a:solidFill>
              <a:ln w="12700">
                <a:solidFill>
                  <a:schemeClr val="bg1">
                    <a:lumMod val="50000"/>
                  </a:schemeClr>
                </a:solidFill>
              </a:ln>
            </p:spPr>
            <p:txBody>
              <a:bodyPr wrap="non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2000" dirty="0">
                    <a:latin typeface="+mn-lt"/>
                  </a:rPr>
                  <a:t>Жрецы и писцы</a:t>
                </a:r>
              </a:p>
            </p:txBody>
          </p:sp>
          <p:sp>
            <p:nvSpPr>
              <p:cNvPr id="8" name="Прямоугольник 7"/>
              <p:cNvSpPr/>
              <p:nvPr/>
            </p:nvSpPr>
            <p:spPr>
              <a:xfrm>
                <a:off x="899689" y="3225810"/>
                <a:ext cx="1584298" cy="707960"/>
              </a:xfrm>
              <a:prstGeom prst="rect">
                <a:avLst/>
              </a:prstGeom>
              <a:solidFill>
                <a:srgbClr val="CCECFF"/>
              </a:solidFill>
              <a:ln w="12700">
                <a:solidFill>
                  <a:schemeClr val="bg1">
                    <a:lumMod val="50000"/>
                  </a:schemeClr>
                </a:solidFill>
              </a:ln>
            </p:spPr>
            <p:txBody>
              <a:bodyPr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2000" dirty="0">
                    <a:latin typeface="+mn-lt"/>
                  </a:rPr>
                  <a:t>Правители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2000" dirty="0">
                    <a:latin typeface="+mn-lt"/>
                  </a:rPr>
                  <a:t>номов</a:t>
                </a:r>
              </a:p>
            </p:txBody>
          </p:sp>
          <p:sp>
            <p:nvSpPr>
              <p:cNvPr id="9" name="Прямоугольник 8"/>
              <p:cNvSpPr/>
              <p:nvPr/>
            </p:nvSpPr>
            <p:spPr>
              <a:xfrm>
                <a:off x="6479656" y="4500457"/>
                <a:ext cx="2592344" cy="400013"/>
              </a:xfrm>
              <a:prstGeom prst="rect">
                <a:avLst/>
              </a:prstGeom>
              <a:solidFill>
                <a:srgbClr val="CCECFF"/>
              </a:solidFill>
              <a:ln w="12700">
                <a:solidFill>
                  <a:schemeClr val="bg1">
                    <a:lumMod val="50000"/>
                  </a:schemeClr>
                </a:solidFill>
              </a:ln>
            </p:spPr>
            <p:txBody>
              <a:bodyPr wrap="non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2000" dirty="0">
                    <a:latin typeface="+mn-lt"/>
                  </a:rPr>
                  <a:t>Армия</a:t>
                </a:r>
              </a:p>
            </p:txBody>
          </p:sp>
          <p:sp>
            <p:nvSpPr>
              <p:cNvPr id="10" name="Прямоугольник 9"/>
              <p:cNvSpPr/>
              <p:nvPr/>
            </p:nvSpPr>
            <p:spPr>
              <a:xfrm>
                <a:off x="3671417" y="3965517"/>
                <a:ext cx="1765270" cy="400013"/>
              </a:xfrm>
              <a:prstGeom prst="rect">
                <a:avLst/>
              </a:prstGeom>
              <a:solidFill>
                <a:srgbClr val="CCECFF"/>
              </a:solidFill>
              <a:ln w="12700">
                <a:solidFill>
                  <a:schemeClr val="bg1">
                    <a:lumMod val="50000"/>
                  </a:schemeClr>
                </a:solidFill>
              </a:ln>
            </p:spPr>
            <p:txBody>
              <a:bodyPr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2000" dirty="0">
                    <a:latin typeface="+mn-lt"/>
                  </a:rPr>
                  <a:t>Ведомства</a:t>
                </a:r>
              </a:p>
            </p:txBody>
          </p:sp>
          <p:sp>
            <p:nvSpPr>
              <p:cNvPr id="11" name="Прямоугольник 10"/>
              <p:cNvSpPr/>
              <p:nvPr/>
            </p:nvSpPr>
            <p:spPr>
              <a:xfrm>
                <a:off x="3744441" y="3225810"/>
                <a:ext cx="1619222" cy="707960"/>
              </a:xfrm>
              <a:prstGeom prst="rect">
                <a:avLst/>
              </a:prstGeom>
              <a:solidFill>
                <a:srgbClr val="CCECFF"/>
              </a:solidFill>
              <a:ln w="12700">
                <a:solidFill>
                  <a:schemeClr val="bg1">
                    <a:lumMod val="50000"/>
                  </a:schemeClr>
                </a:solidFill>
              </a:ln>
            </p:spPr>
            <p:txBody>
              <a:bodyPr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2000" dirty="0">
                    <a:latin typeface="+mn-lt"/>
                  </a:rPr>
                  <a:t>Верховный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2000" dirty="0">
                    <a:latin typeface="+mn-lt"/>
                  </a:rPr>
                  <a:t>чиновник</a:t>
                </a:r>
              </a:p>
            </p:txBody>
          </p:sp>
          <p:sp>
            <p:nvSpPr>
              <p:cNvPr id="19" name="Прямоугольник 18"/>
              <p:cNvSpPr/>
              <p:nvPr/>
            </p:nvSpPr>
            <p:spPr>
              <a:xfrm>
                <a:off x="3852389" y="2165457"/>
                <a:ext cx="1431901" cy="400013"/>
              </a:xfrm>
              <a:prstGeom prst="rect">
                <a:avLst/>
              </a:prstGeom>
              <a:solidFill>
                <a:srgbClr val="CCECFF"/>
              </a:solidFill>
              <a:ln w="12700">
                <a:solidFill>
                  <a:schemeClr val="bg1">
                    <a:lumMod val="50000"/>
                  </a:schemeClr>
                </a:solidFill>
              </a:ln>
            </p:spPr>
            <p:txBody>
              <a:bodyPr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2000" dirty="0">
                    <a:latin typeface="+mn-lt"/>
                  </a:rPr>
                  <a:t>Фараон</a:t>
                </a:r>
              </a:p>
            </p:txBody>
          </p:sp>
          <p:pic>
            <p:nvPicPr>
              <p:cNvPr id="21" name="Рисунок 20"/>
              <p:cNvPicPr>
                <a:picLocks noChangeAspect="1"/>
              </p:cNvPicPr>
              <p:nvPr/>
            </p:nvPicPr>
            <p:blipFill>
              <a:blip r:embed="rId12" cstate="print">
                <a:extLst>
                  <a:ext uri="{28A0092B-C50C-407E-A947-70E740481C1C}"/>
                </a:extLst>
              </a:blip>
              <a:stretch>
                <a:fillRect/>
              </a:stretch>
            </p:blipFill>
            <p:spPr>
              <a:xfrm>
                <a:off x="6876000" y="3138766"/>
                <a:ext cx="2054352" cy="1292352"/>
              </a:xfrm>
              <a:prstGeom prst="roundRect">
                <a:avLst>
                  <a:gd name="adj" fmla="val 10034"/>
                </a:avLst>
              </a:prstGeom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76200" dist="38100" dir="7800000" algn="tl" rotWithShape="0">
                  <a:srgbClr val="000000">
                    <a:alpha val="40000"/>
                  </a:srgbClr>
                </a:outerShdw>
              </a:effectLst>
              <a:scene3d>
                <a:camera prst="orthographicFront"/>
                <a:lightRig rig="contrasting" dir="t">
                  <a:rot lat="0" lon="0" rev="4200000"/>
                </a:lightRig>
              </a:scene3d>
              <a:sp3d prstMaterial="plastic">
                <a:bevelT w="381000" h="114300" prst="relaxedInset"/>
                <a:contourClr>
                  <a:srgbClr val="969696"/>
                </a:contourClr>
              </a:sp3d>
            </p:spPr>
          </p:pic>
          <p:cxnSp>
            <p:nvCxnSpPr>
              <p:cNvPr id="38" name="Прямая со стрелкой 37"/>
              <p:cNvCxnSpPr/>
              <p:nvPr/>
            </p:nvCxnSpPr>
            <p:spPr>
              <a:xfrm rot="-5400000">
                <a:off x="6228072" y="5328262"/>
                <a:ext cx="827012" cy="0"/>
              </a:xfrm>
              <a:prstGeom prst="straightConnector1">
                <a:avLst/>
              </a:prstGeom>
              <a:ln w="44450">
                <a:solidFill>
                  <a:srgbClr val="050403"/>
                </a:solidFill>
                <a:tailEnd type="arrow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Прямая со стрелкой 38"/>
              <p:cNvCxnSpPr/>
              <p:nvPr/>
            </p:nvCxnSpPr>
            <p:spPr>
              <a:xfrm rot="5400000">
                <a:off x="4222294" y="2916276"/>
                <a:ext cx="647641" cy="0"/>
              </a:xfrm>
              <a:prstGeom prst="straightConnector1">
                <a:avLst/>
              </a:prstGeom>
              <a:ln w="38100">
                <a:solidFill>
                  <a:srgbClr val="050403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Прямая со стрелкой 39"/>
              <p:cNvCxnSpPr/>
              <p:nvPr/>
            </p:nvCxnSpPr>
            <p:spPr>
              <a:xfrm rot="16200000">
                <a:off x="2177643" y="5211592"/>
                <a:ext cx="1044480" cy="0"/>
              </a:xfrm>
              <a:prstGeom prst="straightConnector1">
                <a:avLst/>
              </a:prstGeom>
              <a:ln w="44450">
                <a:solidFill>
                  <a:srgbClr val="050403"/>
                </a:solidFill>
                <a:prstDash val="sysDot"/>
                <a:tailEnd type="arrow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Прямая со стрелкой 40"/>
              <p:cNvCxnSpPr/>
              <p:nvPr/>
            </p:nvCxnSpPr>
            <p:spPr>
              <a:xfrm rot="16200000">
                <a:off x="3879425" y="5067143"/>
                <a:ext cx="1349252" cy="0"/>
              </a:xfrm>
              <a:prstGeom prst="straightConnector1">
                <a:avLst/>
              </a:prstGeom>
              <a:ln w="44450">
                <a:solidFill>
                  <a:srgbClr val="050403"/>
                </a:solidFill>
                <a:tailEnd type="arrow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Прямая со стрелкой 41"/>
              <p:cNvCxnSpPr/>
              <p:nvPr/>
            </p:nvCxnSpPr>
            <p:spPr>
              <a:xfrm rot="1800000">
                <a:off x="5212853" y="2690872"/>
                <a:ext cx="1835119" cy="0"/>
              </a:xfrm>
              <a:prstGeom prst="straightConnector1">
                <a:avLst/>
              </a:prstGeom>
              <a:ln w="44450">
                <a:solidFill>
                  <a:srgbClr val="050403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Прямая со стрелкой 42"/>
              <p:cNvCxnSpPr/>
              <p:nvPr/>
            </p:nvCxnSpPr>
            <p:spPr>
              <a:xfrm rot="-1800000">
                <a:off x="4996956" y="1908305"/>
                <a:ext cx="900098" cy="0"/>
              </a:xfrm>
              <a:prstGeom prst="straightConnector1">
                <a:avLst/>
              </a:prstGeom>
              <a:ln w="44450">
                <a:solidFill>
                  <a:srgbClr val="050403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Прямая со стрелкой 43"/>
              <p:cNvCxnSpPr/>
              <p:nvPr/>
            </p:nvCxnSpPr>
            <p:spPr>
              <a:xfrm rot="12600000">
                <a:off x="3190412" y="1908305"/>
                <a:ext cx="900098" cy="0"/>
              </a:xfrm>
              <a:prstGeom prst="straightConnector1">
                <a:avLst/>
              </a:prstGeom>
              <a:ln w="44450">
                <a:solidFill>
                  <a:srgbClr val="050403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Прямая со стрелкой 44"/>
              <p:cNvCxnSpPr/>
              <p:nvPr/>
            </p:nvCxnSpPr>
            <p:spPr>
              <a:xfrm rot="9000000">
                <a:off x="2233166" y="2665474"/>
                <a:ext cx="1692246" cy="0"/>
              </a:xfrm>
              <a:prstGeom prst="straightConnector1">
                <a:avLst/>
              </a:prstGeom>
              <a:ln w="44450">
                <a:solidFill>
                  <a:srgbClr val="050403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4105" name="Picture 9"/>
              <p:cNvPicPr>
                <a:picLocks noChangeAspect="1" noChangeArrowheads="1"/>
              </p:cNvPicPr>
              <p:nvPr/>
            </p:nvPicPr>
            <p:blipFill>
              <a:blip r:embed="rId13" cstate="print">
                <a:extLst>
                  <a:ext uri="{28A0092B-C50C-407E-A947-70E740481C1C}"/>
                </a:extLst>
              </a:blip>
              <a:srcRect/>
              <a:stretch>
                <a:fillRect/>
              </a:stretch>
            </p:blipFill>
            <p:spPr bwMode="auto">
              <a:xfrm>
                <a:off x="2556000" y="3636000"/>
                <a:ext cx="428625" cy="607219"/>
              </a:xfrm>
              <a:prstGeom prst="roundRect">
                <a:avLst>
                  <a:gd name="adj" fmla="val 16667"/>
                </a:avLst>
              </a:prstGeom>
              <a:ln w="9525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  <a:effectLst>
                <a:outerShdw blurRad="76200" dist="38100" dir="7800000" algn="tl" rotWithShape="0">
                  <a:srgbClr val="000000">
                    <a:alpha val="40000"/>
                  </a:srgbClr>
                </a:outerShdw>
              </a:effectLst>
              <a:scene3d>
                <a:camera prst="orthographicFront"/>
                <a:lightRig rig="contrasting" dir="t">
                  <a:rot lat="0" lon="0" rev="4200000"/>
                </a:lightRig>
              </a:scene3d>
              <a:sp3d prstMaterial="plastic">
                <a:bevelT w="381000" h="114300" prst="relaxedInset"/>
                <a:contourClr>
                  <a:srgbClr val="969696"/>
                </a:contourClr>
              </a:sp3d>
              <a:extLst>
                <a:ext uri="{909E8E84-426E-40DD-AFC4-6F175D3DCCD1}"/>
              </a:extLst>
            </p:spPr>
          </p:pic>
          <p:sp>
            <p:nvSpPr>
              <p:cNvPr id="36906" name="Прямоугольник 21"/>
              <p:cNvSpPr>
                <a:spLocks noChangeArrowheads="1"/>
              </p:cNvSpPr>
              <p:nvPr/>
            </p:nvSpPr>
            <p:spPr bwMode="auto">
              <a:xfrm>
                <a:off x="2501159" y="1089808"/>
                <a:ext cx="1053494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ru-RU" sz="2000">
                    <a:latin typeface="Comic Sans MS" pitchFamily="66" charset="0"/>
                  </a:rPr>
                  <a:t>законы</a:t>
                </a:r>
              </a:p>
            </p:txBody>
          </p:sp>
          <p:sp>
            <p:nvSpPr>
              <p:cNvPr id="36907" name="Прямоугольник 22"/>
              <p:cNvSpPr>
                <a:spLocks noChangeArrowheads="1"/>
              </p:cNvSpPr>
              <p:nvPr/>
            </p:nvSpPr>
            <p:spPr bwMode="auto">
              <a:xfrm>
                <a:off x="5640119" y="1116409"/>
                <a:ext cx="1053494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ru-RU" sz="2000">
                    <a:latin typeface="Comic Sans MS" pitchFamily="66" charset="0"/>
                  </a:rPr>
                  <a:t>законы</a:t>
                </a:r>
              </a:p>
            </p:txBody>
          </p:sp>
        </p:grpSp>
        <p:cxnSp>
          <p:nvCxnSpPr>
            <p:cNvPr id="51" name="Прямая со стрелкой 50"/>
            <p:cNvCxnSpPr/>
            <p:nvPr/>
          </p:nvCxnSpPr>
          <p:spPr>
            <a:xfrm rot="5400000">
              <a:off x="1890310" y="5219529"/>
              <a:ext cx="1044480" cy="0"/>
            </a:xfrm>
            <a:prstGeom prst="straightConnector1">
              <a:avLst/>
            </a:prstGeom>
            <a:ln w="44450">
              <a:solidFill>
                <a:srgbClr val="050403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Группа 48"/>
          <p:cNvGrpSpPr>
            <a:grpSpLocks/>
          </p:cNvGrpSpPr>
          <p:nvPr/>
        </p:nvGrpSpPr>
        <p:grpSpPr bwMode="auto">
          <a:xfrm>
            <a:off x="252413" y="2268538"/>
            <a:ext cx="8639175" cy="2281237"/>
            <a:chOff x="252000" y="2268000"/>
            <a:chExt cx="8640000" cy="2281476"/>
          </a:xfrm>
        </p:grpSpPr>
        <p:sp>
          <p:nvSpPr>
            <p:cNvPr id="46" name="Скругленный прямоугольник 45"/>
            <p:cNvSpPr/>
            <p:nvPr/>
          </p:nvSpPr>
          <p:spPr>
            <a:xfrm>
              <a:off x="252000" y="2268000"/>
              <a:ext cx="8640000" cy="2281476"/>
            </a:xfrm>
            <a:prstGeom prst="roundRect">
              <a:avLst/>
            </a:prstGeom>
            <a:blipFill>
              <a:blip r:embed="rId14"/>
              <a:tile tx="0" ty="0" sx="100000" sy="100000" flip="none" algn="tl"/>
            </a:blipFill>
            <a:ln w="25400">
              <a:solidFill>
                <a:schemeClr val="bg1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200" dirty="0">
                  <a:latin typeface="+mn-lt"/>
                </a:rPr>
                <a:t>	Докажи, что в Египте сложились все признаки государства. 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200" dirty="0">
                  <a:latin typeface="+mn-lt"/>
                </a:rPr>
                <a:t>	Сравни власть фараона и вождя племени (с. 36).</a:t>
              </a:r>
            </a:p>
          </p:txBody>
        </p:sp>
        <p:sp>
          <p:nvSpPr>
            <p:cNvPr id="47" name="Овал 46"/>
            <p:cNvSpPr>
              <a:spLocks noChangeAspect="1"/>
            </p:cNvSpPr>
            <p:nvPr/>
          </p:nvSpPr>
          <p:spPr>
            <a:xfrm>
              <a:off x="828000" y="2564904"/>
              <a:ext cx="252000" cy="252000"/>
            </a:xfrm>
            <a:prstGeom prst="ellipse">
              <a:avLst/>
            </a:prstGeom>
            <a:solidFill>
              <a:srgbClr val="00B0F0"/>
            </a:solidFill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5241" tIns="562479" rIns="15240" bIns="562477" spcCol="1270" anchor="ctr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2400"/>
            </a:p>
          </p:txBody>
        </p:sp>
        <p:sp>
          <p:nvSpPr>
            <p:cNvPr id="48" name="Овал 47"/>
            <p:cNvSpPr>
              <a:spLocks noChangeAspect="1"/>
            </p:cNvSpPr>
            <p:nvPr/>
          </p:nvSpPr>
          <p:spPr>
            <a:xfrm>
              <a:off x="828000" y="3528000"/>
              <a:ext cx="252000" cy="252000"/>
            </a:xfrm>
            <a:prstGeom prst="ellipse">
              <a:avLst/>
            </a:prstGeom>
            <a:solidFill>
              <a:srgbClr val="00B0F0"/>
            </a:solidFill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5241" tIns="562479" rIns="15240" bIns="562477" spcCol="1270" anchor="ctr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24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2000" y="1080000"/>
            <a:ext cx="2961400" cy="3600000"/>
          </a:xfrm>
          <a:prstGeom prst="roundRect">
            <a:avLst>
              <a:gd name="adj" fmla="val 8631"/>
            </a:avLst>
          </a:prstGeom>
          <a:ln w="12700">
            <a:solidFill>
              <a:schemeClr val="bg1">
                <a:lumMod val="50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1870" y="1080000"/>
            <a:ext cx="5074300" cy="3600000"/>
          </a:xfrm>
          <a:prstGeom prst="roundRect">
            <a:avLst>
              <a:gd name="adj" fmla="val 7491"/>
            </a:avLst>
          </a:prstGeom>
          <a:ln w="12700">
            <a:solidFill>
              <a:schemeClr val="bg1">
                <a:lumMod val="50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grpSp>
        <p:nvGrpSpPr>
          <p:cNvPr id="38915" name="Группа 3"/>
          <p:cNvGrpSpPr>
            <a:grpSpLocks/>
          </p:cNvGrpSpPr>
          <p:nvPr/>
        </p:nvGrpSpPr>
        <p:grpSpPr bwMode="auto">
          <a:xfrm>
            <a:off x="19050" y="-44450"/>
            <a:ext cx="969963" cy="1241425"/>
            <a:chOff x="-19448" y="332656"/>
            <a:chExt cx="1783136" cy="1999120"/>
          </a:xfrm>
        </p:grpSpPr>
        <p:sp>
          <p:nvSpPr>
            <p:cNvPr id="12" name="Овал 11"/>
            <p:cNvSpPr/>
            <p:nvPr/>
          </p:nvSpPr>
          <p:spPr>
            <a:xfrm>
              <a:off x="683884" y="764692"/>
              <a:ext cx="431921" cy="288875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" name="Овал 12"/>
            <p:cNvSpPr/>
            <p:nvPr/>
          </p:nvSpPr>
          <p:spPr>
            <a:xfrm>
              <a:off x="36002" y="1700341"/>
              <a:ext cx="393981" cy="432034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4" name="Овал 13"/>
            <p:cNvSpPr/>
            <p:nvPr/>
          </p:nvSpPr>
          <p:spPr>
            <a:xfrm>
              <a:off x="324922" y="1485602"/>
              <a:ext cx="933884" cy="286319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pic>
          <p:nvPicPr>
            <p:cNvPr id="38925" name="Рисунок 14" descr="_1_~1.JPG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798" b="6718"/>
            <a:stretch>
              <a:fillRect/>
            </a:stretch>
          </p:blipFill>
          <p:spPr bwMode="auto">
            <a:xfrm>
              <a:off x="-19448" y="332656"/>
              <a:ext cx="1783136" cy="1999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8916" name="Группа 8"/>
          <p:cNvGrpSpPr>
            <a:grpSpLocks/>
          </p:cNvGrpSpPr>
          <p:nvPr/>
        </p:nvGrpSpPr>
        <p:grpSpPr bwMode="auto">
          <a:xfrm>
            <a:off x="8240713" y="-26988"/>
            <a:ext cx="957262" cy="1223963"/>
            <a:chOff x="7452320" y="-8901"/>
            <a:chExt cx="1691681" cy="2645813"/>
          </a:xfrm>
        </p:grpSpPr>
        <p:sp>
          <p:nvSpPr>
            <p:cNvPr id="17" name="Овал 16"/>
            <p:cNvSpPr/>
            <p:nvPr/>
          </p:nvSpPr>
          <p:spPr>
            <a:xfrm>
              <a:off x="8100376" y="145525"/>
              <a:ext cx="288961" cy="428959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pic>
          <p:nvPicPr>
            <p:cNvPr id="38921" name="Рисунок 17" descr="Cartoon-Clipart-Free-18.gif"/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2678" r="17007" b="5669"/>
            <a:stretch>
              <a:fillRect/>
            </a:stretch>
          </p:blipFill>
          <p:spPr bwMode="auto">
            <a:xfrm>
              <a:off x="7452320" y="-8901"/>
              <a:ext cx="1691681" cy="2645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6" name="Заголовок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 smtClean="0"/>
              <a:t>«ДОМ ВЕЛИКИЙ»</a:t>
            </a:r>
            <a:endParaRPr lang="ru-RU" sz="4000" dirty="0"/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252413" y="4799013"/>
            <a:ext cx="2949575" cy="171926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latin typeface="Comic Sans MS" pitchFamily="66" charset="0"/>
              </a:rPr>
              <a:t>Богини коронуют фараона.</a:t>
            </a:r>
          </a:p>
          <a:p>
            <a:pPr algn="ctr"/>
            <a:r>
              <a:rPr lang="ru-RU" sz="2400">
                <a:latin typeface="Comic Sans MS" pitchFamily="66" charset="0"/>
              </a:rPr>
              <a:t>Древнеегипетс-кий рельеф.</a:t>
            </a:r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4068763" y="4799013"/>
            <a:ext cx="4568825" cy="171926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latin typeface="Comic Sans MS" pitchFamily="66" charset="0"/>
              </a:rPr>
              <a:t>Подсчёт скота и налогов у общинников. Деревянные фигурки из гробницы. </a:t>
            </a:r>
          </a:p>
          <a:p>
            <a:pPr algn="ctr"/>
            <a:r>
              <a:rPr lang="ru-RU" sz="2400">
                <a:latin typeface="Comic Sans MS" pitchFamily="66" charset="0"/>
              </a:rPr>
              <a:t>2000 лет до н.э.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Скругленный прямоугольник 18"/>
          <p:cNvSpPr/>
          <p:nvPr/>
        </p:nvSpPr>
        <p:spPr>
          <a:xfrm>
            <a:off x="612000" y="1550069"/>
            <a:ext cx="7920000" cy="3847862"/>
          </a:xfrm>
          <a:prstGeom prst="roundRect">
            <a:avLst/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80000">
                <a:schemeClr val="accent4">
                  <a:lumMod val="40000"/>
                  <a:lumOff val="60000"/>
                </a:schemeClr>
              </a:gs>
              <a:gs pos="100000">
                <a:schemeClr val="accent4">
                  <a:lumMod val="20000"/>
                  <a:lumOff val="80000"/>
                </a:schemeClr>
              </a:gs>
            </a:gsLst>
            <a:lin ang="16200000" scaled="0"/>
          </a:gradFill>
          <a:ln w="12700">
            <a:solidFill>
              <a:schemeClr val="tx1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ЖИТЕЛИ ДРЕВНЕГО ЕГИПТА СОЗДАЛИ ГОСУДАРСТВО, ВЗОШЛИ НА СТУПЕНЬ ЦИВИЛИЗАЦИИ.</a:t>
            </a:r>
          </a:p>
        </p:txBody>
      </p:sp>
      <p:grpSp>
        <p:nvGrpSpPr>
          <p:cNvPr id="40962" name="Группа 3"/>
          <p:cNvGrpSpPr>
            <a:grpSpLocks/>
          </p:cNvGrpSpPr>
          <p:nvPr/>
        </p:nvGrpSpPr>
        <p:grpSpPr bwMode="auto">
          <a:xfrm>
            <a:off x="19050" y="-44450"/>
            <a:ext cx="969963" cy="1241425"/>
            <a:chOff x="-19448" y="332656"/>
            <a:chExt cx="1783136" cy="1999120"/>
          </a:xfrm>
        </p:grpSpPr>
        <p:sp>
          <p:nvSpPr>
            <p:cNvPr id="12" name="Овал 11"/>
            <p:cNvSpPr/>
            <p:nvPr/>
          </p:nvSpPr>
          <p:spPr>
            <a:xfrm>
              <a:off x="683884" y="764692"/>
              <a:ext cx="431921" cy="288875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" name="Овал 12"/>
            <p:cNvSpPr/>
            <p:nvPr/>
          </p:nvSpPr>
          <p:spPr>
            <a:xfrm>
              <a:off x="36002" y="1700341"/>
              <a:ext cx="393981" cy="432034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4" name="Овал 13"/>
            <p:cNvSpPr/>
            <p:nvPr/>
          </p:nvSpPr>
          <p:spPr>
            <a:xfrm>
              <a:off x="324922" y="1485602"/>
              <a:ext cx="933884" cy="286319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pic>
          <p:nvPicPr>
            <p:cNvPr id="40970" name="Рисунок 14" descr="_1_~1.JPG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798" b="6718"/>
            <a:stretch>
              <a:fillRect/>
            </a:stretch>
          </p:blipFill>
          <p:spPr bwMode="auto">
            <a:xfrm>
              <a:off x="-19448" y="332656"/>
              <a:ext cx="1783136" cy="1999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0963" name="Группа 8"/>
          <p:cNvGrpSpPr>
            <a:grpSpLocks/>
          </p:cNvGrpSpPr>
          <p:nvPr/>
        </p:nvGrpSpPr>
        <p:grpSpPr bwMode="auto">
          <a:xfrm>
            <a:off x="8240713" y="-26988"/>
            <a:ext cx="957262" cy="1223963"/>
            <a:chOff x="7452320" y="-8901"/>
            <a:chExt cx="1691681" cy="2645813"/>
          </a:xfrm>
        </p:grpSpPr>
        <p:sp>
          <p:nvSpPr>
            <p:cNvPr id="17" name="Овал 16"/>
            <p:cNvSpPr/>
            <p:nvPr/>
          </p:nvSpPr>
          <p:spPr>
            <a:xfrm>
              <a:off x="8100376" y="145525"/>
              <a:ext cx="288961" cy="428959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pic>
          <p:nvPicPr>
            <p:cNvPr id="40966" name="Рисунок 17" descr="Cartoon-Clipart-Free-18.gif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2678" r="17007" b="5669"/>
            <a:stretch>
              <a:fillRect/>
            </a:stretch>
          </p:blipFill>
          <p:spPr bwMode="auto">
            <a:xfrm>
              <a:off x="7452320" y="-8901"/>
              <a:ext cx="1691681" cy="2645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6" name="Заголовок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600" spc="0" dirty="0" smtClean="0"/>
              <a:t>ОТКРЫВАЕМ НОВЫЕ ЗНАНИЯ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/>
              <a:t>ОПРЕДЕЛЯЕМ ПРОБЛЕМУ</a:t>
            </a:r>
          </a:p>
        </p:txBody>
      </p:sp>
      <p:sp>
        <p:nvSpPr>
          <p:cNvPr id="16386" name="Объект 2"/>
          <p:cNvSpPr>
            <a:spLocks noGrp="1"/>
          </p:cNvSpPr>
          <p:nvPr>
            <p:ph sz="half" idx="1"/>
          </p:nvPr>
        </p:nvSpPr>
        <p:spPr>
          <a:xfrm>
            <a:off x="252413" y="979488"/>
            <a:ext cx="3598862" cy="3600450"/>
          </a:xfrm>
          <a:prstGeom prst="roundRect">
            <a:avLst>
              <a:gd name="adj" fmla="val 10315"/>
            </a:avLst>
          </a:prstGeom>
          <a:ln>
            <a:round/>
          </a:ln>
        </p:spPr>
        <p:txBody>
          <a:bodyPr/>
          <a:lstStyle/>
          <a:p>
            <a:pPr marL="88900" indent="358775">
              <a:spcBef>
                <a:spcPct val="0"/>
              </a:spcBef>
            </a:pPr>
            <a:r>
              <a:rPr lang="ru-RU" smtClean="0"/>
              <a:t>Интересно, а кто создал Египет? Наверное,  египтяне считали</a:t>
            </a:r>
            <a:r>
              <a:rPr lang="ru-RU" smtClean="0">
                <a:latin typeface="Arial" charset="0"/>
              </a:rPr>
              <a:t>,</a:t>
            </a:r>
            <a:r>
              <a:rPr lang="ru-RU" smtClean="0"/>
              <a:t> что это сделали боги?</a:t>
            </a:r>
          </a:p>
        </p:txBody>
      </p:sp>
      <p:sp>
        <p:nvSpPr>
          <p:cNvPr id="16387" name="Объект 3"/>
          <p:cNvSpPr>
            <a:spLocks noGrp="1"/>
          </p:cNvSpPr>
          <p:nvPr>
            <p:ph sz="half" idx="2"/>
          </p:nvPr>
        </p:nvSpPr>
        <p:spPr>
          <a:xfrm>
            <a:off x="5292725" y="979488"/>
            <a:ext cx="3598863" cy="3600450"/>
          </a:xfrm>
          <a:ln>
            <a:round/>
          </a:ln>
        </p:spPr>
        <p:txBody>
          <a:bodyPr/>
          <a:lstStyle/>
          <a:p>
            <a:pPr marL="88900" indent="358775">
              <a:spcBef>
                <a:spcPct val="0"/>
              </a:spcBef>
            </a:pPr>
            <a:r>
              <a:rPr lang="ru-RU" smtClean="0"/>
              <a:t>Нет, египтяне «отцом» называли реку Нил, и с ними был согласен греческий историк Геродот</a:t>
            </a:r>
            <a:r>
              <a:rPr lang="ru-RU" smtClean="0">
                <a:latin typeface="Arial" charset="0"/>
              </a:rPr>
              <a:t>.</a:t>
            </a:r>
          </a:p>
        </p:txBody>
      </p:sp>
      <p:grpSp>
        <p:nvGrpSpPr>
          <p:cNvPr id="16388" name="Группа 3"/>
          <p:cNvGrpSpPr>
            <a:grpSpLocks/>
          </p:cNvGrpSpPr>
          <p:nvPr/>
        </p:nvGrpSpPr>
        <p:grpSpPr bwMode="auto">
          <a:xfrm>
            <a:off x="19050" y="-44450"/>
            <a:ext cx="969963" cy="1241425"/>
            <a:chOff x="-19448" y="332656"/>
            <a:chExt cx="1783136" cy="1999120"/>
          </a:xfrm>
        </p:grpSpPr>
        <p:sp>
          <p:nvSpPr>
            <p:cNvPr id="22" name="Овал 21"/>
            <p:cNvSpPr/>
            <p:nvPr/>
          </p:nvSpPr>
          <p:spPr>
            <a:xfrm>
              <a:off x="683884" y="764692"/>
              <a:ext cx="431921" cy="288875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3" name="Овал 22"/>
            <p:cNvSpPr/>
            <p:nvPr/>
          </p:nvSpPr>
          <p:spPr>
            <a:xfrm>
              <a:off x="36002" y="1700341"/>
              <a:ext cx="393981" cy="432034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4" name="Овал 23"/>
            <p:cNvSpPr/>
            <p:nvPr/>
          </p:nvSpPr>
          <p:spPr>
            <a:xfrm>
              <a:off x="324922" y="1485602"/>
              <a:ext cx="933884" cy="286319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pic>
          <p:nvPicPr>
            <p:cNvPr id="16403" name="Рисунок 24" descr="_1_~1.JPG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798" b="6718"/>
            <a:stretch>
              <a:fillRect/>
            </a:stretch>
          </p:blipFill>
          <p:spPr bwMode="auto">
            <a:xfrm>
              <a:off x="-19448" y="332656"/>
              <a:ext cx="1783136" cy="1999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6389" name="Группа 8"/>
          <p:cNvGrpSpPr>
            <a:grpSpLocks/>
          </p:cNvGrpSpPr>
          <p:nvPr/>
        </p:nvGrpSpPr>
        <p:grpSpPr bwMode="auto">
          <a:xfrm>
            <a:off x="8240713" y="-26988"/>
            <a:ext cx="957262" cy="1223963"/>
            <a:chOff x="7452320" y="-8901"/>
            <a:chExt cx="1691681" cy="2645813"/>
          </a:xfrm>
        </p:grpSpPr>
        <p:sp>
          <p:nvSpPr>
            <p:cNvPr id="27" name="Овал 26"/>
            <p:cNvSpPr/>
            <p:nvPr/>
          </p:nvSpPr>
          <p:spPr>
            <a:xfrm>
              <a:off x="8100376" y="145525"/>
              <a:ext cx="288961" cy="428959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pic>
          <p:nvPicPr>
            <p:cNvPr id="16399" name="Рисунок 27" descr="Cartoon-Clipart-Free-18.gif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2678" r="17007" b="5669"/>
            <a:stretch>
              <a:fillRect/>
            </a:stretch>
          </p:blipFill>
          <p:spPr bwMode="auto">
            <a:xfrm>
              <a:off x="7452320" y="-8901"/>
              <a:ext cx="1691681" cy="2645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6390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950" y="5318125"/>
            <a:ext cx="287338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1" name="Прямоугольник 29"/>
          <p:cNvSpPr>
            <a:spLocks noChangeArrowheads="1"/>
          </p:cNvSpPr>
          <p:nvPr/>
        </p:nvSpPr>
        <p:spPr bwMode="auto">
          <a:xfrm>
            <a:off x="415925" y="5013325"/>
            <a:ext cx="8332788" cy="167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Font typeface="Comic Sans MS" pitchFamily="66" charset="0"/>
              <a:buChar char="—"/>
            </a:pPr>
            <a:r>
              <a:rPr lang="ru-RU" sz="2600">
                <a:latin typeface="Comic Sans MS" pitchFamily="66" charset="0"/>
              </a:rPr>
              <a:t>Сравни мнение Антошки и факт</a:t>
            </a:r>
            <a:r>
              <a:rPr lang="ru-RU" sz="2600"/>
              <a:t>,</a:t>
            </a:r>
            <a:r>
              <a:rPr lang="ru-RU" sz="2600">
                <a:latin typeface="Comic Sans MS" pitchFamily="66" charset="0"/>
              </a:rPr>
              <a:t> привед</a:t>
            </a:r>
            <a:r>
              <a:rPr lang="ru-RU" sz="2600" i="1"/>
              <a:t>ё</a:t>
            </a:r>
            <a:r>
              <a:rPr lang="ru-RU" sz="2600">
                <a:latin typeface="Comic Sans MS" pitchFamily="66" charset="0"/>
              </a:rPr>
              <a:t>нный Источниковедом. </a:t>
            </a:r>
          </a:p>
          <a:p>
            <a:pPr marL="457200" indent="-457200">
              <a:buFont typeface="Comic Sans MS" pitchFamily="66" charset="0"/>
              <a:buChar char="—"/>
            </a:pPr>
            <a:r>
              <a:rPr lang="ru-RU" sz="2600">
                <a:latin typeface="Comic Sans MS" pitchFamily="66" charset="0"/>
              </a:rPr>
              <a:t>Какой возникает вопрос? Сравни его с авторским</a:t>
            </a:r>
            <a:r>
              <a:rPr lang="ru-RU" sz="2600"/>
              <a:t>.</a:t>
            </a:r>
          </a:p>
        </p:txBody>
      </p:sp>
      <p:sp>
        <p:nvSpPr>
          <p:cNvPr id="31" name="Стрелка вправо 30"/>
          <p:cNvSpPr/>
          <p:nvPr/>
        </p:nvSpPr>
        <p:spPr>
          <a:xfrm>
            <a:off x="3762000" y="1872000"/>
            <a:ext cx="1620000" cy="360000"/>
          </a:xfrm>
          <a:prstGeom prst="rightArrow">
            <a:avLst>
              <a:gd name="adj1" fmla="val 50000"/>
              <a:gd name="adj2" fmla="val 87830"/>
            </a:avLst>
          </a:prstGeom>
          <a:solidFill>
            <a:srgbClr val="FF0000"/>
          </a:solidFill>
          <a:ln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2" name="Стрелка влево 31"/>
          <p:cNvSpPr/>
          <p:nvPr/>
        </p:nvSpPr>
        <p:spPr>
          <a:xfrm>
            <a:off x="3762000" y="3852000"/>
            <a:ext cx="1620000" cy="360000"/>
          </a:xfrm>
          <a:prstGeom prst="leftArrow">
            <a:avLst>
              <a:gd name="adj1" fmla="val 50000"/>
              <a:gd name="adj2" fmla="val 90532"/>
            </a:avLst>
          </a:prstGeom>
          <a:solidFill>
            <a:srgbClr val="00B050"/>
          </a:solidFill>
          <a:ln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985" name="Группа 3"/>
          <p:cNvGrpSpPr>
            <a:grpSpLocks/>
          </p:cNvGrpSpPr>
          <p:nvPr/>
        </p:nvGrpSpPr>
        <p:grpSpPr bwMode="auto">
          <a:xfrm>
            <a:off x="252413" y="1116013"/>
            <a:ext cx="8639175" cy="1736725"/>
            <a:chOff x="252000" y="2204864"/>
            <a:chExt cx="8640000" cy="1736646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252000" y="2204864"/>
              <a:ext cx="8640000" cy="1736646"/>
            </a:xfrm>
            <a:prstGeom prst="roundRect">
              <a:avLst/>
            </a:prstGeom>
            <a:blipFill>
              <a:blip r:embed="rId2"/>
              <a:tile tx="0" ty="0" sx="100000" sy="100000" flip="none" algn="tl"/>
            </a:blipFill>
            <a:ln w="25400">
              <a:solidFill>
                <a:schemeClr val="bg1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200" dirty="0">
                  <a:latin typeface="+mn-lt"/>
                </a:rPr>
                <a:t>	Какие порядки, существовавшие в Древнем Египте, неприменимы в жизни современного общества?</a:t>
              </a:r>
            </a:p>
          </p:txBody>
        </p:sp>
        <p:sp>
          <p:nvSpPr>
            <p:cNvPr id="19" name="Овал 18"/>
            <p:cNvSpPr>
              <a:spLocks noChangeAspect="1"/>
            </p:cNvSpPr>
            <p:nvPr/>
          </p:nvSpPr>
          <p:spPr>
            <a:xfrm>
              <a:off x="972000" y="2456920"/>
              <a:ext cx="252000" cy="25200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5241" tIns="562479" rIns="15240" bIns="562477" spcCol="1270" anchor="ctr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2400" dirty="0"/>
            </a:p>
          </p:txBody>
        </p:sp>
        <p:pic>
          <p:nvPicPr>
            <p:cNvPr id="21" name="Рисунок 20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/>
              </a:extLst>
            </a:blip>
            <a:stretch/>
          </p:blipFill>
          <p:spPr>
            <a:xfrm>
              <a:off x="432000" y="2420888"/>
              <a:ext cx="324196" cy="311727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</p:grpSp>
      <p:grpSp>
        <p:nvGrpSpPr>
          <p:cNvPr id="41986" name="Группа 3"/>
          <p:cNvGrpSpPr>
            <a:grpSpLocks/>
          </p:cNvGrpSpPr>
          <p:nvPr/>
        </p:nvGrpSpPr>
        <p:grpSpPr bwMode="auto">
          <a:xfrm>
            <a:off x="19050" y="-44450"/>
            <a:ext cx="969963" cy="1241425"/>
            <a:chOff x="-19448" y="332656"/>
            <a:chExt cx="1783136" cy="1999120"/>
          </a:xfrm>
        </p:grpSpPr>
        <p:sp>
          <p:nvSpPr>
            <p:cNvPr id="12" name="Овал 11"/>
            <p:cNvSpPr/>
            <p:nvPr/>
          </p:nvSpPr>
          <p:spPr>
            <a:xfrm>
              <a:off x="683884" y="764692"/>
              <a:ext cx="431921" cy="288875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" name="Овал 12"/>
            <p:cNvSpPr/>
            <p:nvPr/>
          </p:nvSpPr>
          <p:spPr>
            <a:xfrm>
              <a:off x="36002" y="1700341"/>
              <a:ext cx="393981" cy="432034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4" name="Овал 13"/>
            <p:cNvSpPr/>
            <p:nvPr/>
          </p:nvSpPr>
          <p:spPr>
            <a:xfrm>
              <a:off x="324922" y="1485602"/>
              <a:ext cx="933884" cy="286319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pic>
          <p:nvPicPr>
            <p:cNvPr id="42005" name="Рисунок 14" descr="_1_~1.JPG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798" b="6718"/>
            <a:stretch>
              <a:fillRect/>
            </a:stretch>
          </p:blipFill>
          <p:spPr bwMode="auto">
            <a:xfrm>
              <a:off x="-19448" y="332656"/>
              <a:ext cx="1783136" cy="1999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1987" name="Группа 8"/>
          <p:cNvGrpSpPr>
            <a:grpSpLocks/>
          </p:cNvGrpSpPr>
          <p:nvPr/>
        </p:nvGrpSpPr>
        <p:grpSpPr bwMode="auto">
          <a:xfrm>
            <a:off x="8240713" y="-26988"/>
            <a:ext cx="957262" cy="1223963"/>
            <a:chOff x="7452320" y="-8901"/>
            <a:chExt cx="1691681" cy="2645813"/>
          </a:xfrm>
        </p:grpSpPr>
        <p:sp>
          <p:nvSpPr>
            <p:cNvPr id="17" name="Овал 16"/>
            <p:cNvSpPr/>
            <p:nvPr/>
          </p:nvSpPr>
          <p:spPr>
            <a:xfrm>
              <a:off x="8100376" y="145525"/>
              <a:ext cx="288961" cy="428959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pic>
          <p:nvPicPr>
            <p:cNvPr id="42001" name="Рисунок 17" descr="Cartoon-Clipart-Free-18.gif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2678" r="17007" b="5669"/>
            <a:stretch>
              <a:fillRect/>
            </a:stretch>
          </p:blipFill>
          <p:spPr bwMode="auto">
            <a:xfrm>
              <a:off x="7452320" y="-8901"/>
              <a:ext cx="1691681" cy="2645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6" name="Заголовок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600" dirty="0" smtClean="0"/>
              <a:t>ПРИМЕНЯЕМ НОВЫЕ ЗНАНИЯ</a:t>
            </a:r>
            <a:endParaRPr lang="ru-RU" sz="3600" dirty="0"/>
          </a:p>
        </p:txBody>
      </p:sp>
      <p:graphicFrame>
        <p:nvGraphicFramePr>
          <p:cNvPr id="42014" name="Group 30"/>
          <p:cNvGraphicFramePr>
            <a:graphicFrameLocks noGrp="1"/>
          </p:cNvGraphicFramePr>
          <p:nvPr/>
        </p:nvGraphicFramePr>
        <p:xfrm>
          <a:off x="252413" y="3422650"/>
          <a:ext cx="8639175" cy="2736850"/>
        </p:xfrm>
        <a:graphic>
          <a:graphicData uri="http://schemas.openxmlformats.org/drawingml/2006/table">
            <a:tbl>
              <a:tblPr/>
              <a:tblGrid>
                <a:gridCol w="2159000"/>
                <a:gridCol w="6480175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Позиция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Я считаю, что _____________________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________________________________,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0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Аргумент(ы)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потому что________________________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_________________________________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_________________________________</a:t>
                      </a:r>
                      <a:b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</a:b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_________________________________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Таблица 22"/>
          <p:cNvGraphicFramePr>
            <a:graphicFrameLocks noGrp="1"/>
          </p:cNvGraphicFramePr>
          <p:nvPr/>
        </p:nvGraphicFramePr>
        <p:xfrm>
          <a:off x="252413" y="2519363"/>
          <a:ext cx="8615362" cy="1382712"/>
        </p:xfrm>
        <a:graphic>
          <a:graphicData uri="http://schemas.openxmlformats.org/drawingml/2006/table">
            <a:tbl>
              <a:tblPr/>
              <a:tblGrid>
                <a:gridCol w="574675"/>
                <a:gridCol w="860425"/>
                <a:gridCol w="719137"/>
                <a:gridCol w="717550"/>
                <a:gridCol w="717550"/>
                <a:gridCol w="719138"/>
                <a:gridCol w="717550"/>
                <a:gridCol w="717550"/>
                <a:gridCol w="717550"/>
                <a:gridCol w="719137"/>
                <a:gridCol w="717550"/>
                <a:gridCol w="717550"/>
              </a:tblGrid>
              <a:tr h="371475">
                <a:tc gridSpan="10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Comic Sans MS" pitchFamily="66" charset="0"/>
                        </a:rPr>
                        <a:t>1 тысячелетие до н.э.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Comic Sans MS" pitchFamily="66" charset="0"/>
                        </a:rPr>
                        <a:t>Наша эра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Comic Sans MS" pitchFamily="66" charset="0"/>
                        </a:rPr>
                        <a:t>X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Comic Sans MS" pitchFamily="66" charset="0"/>
                        </a:rPr>
                        <a:t>IX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Comic Sans MS" pitchFamily="66" charset="0"/>
                        </a:rPr>
                        <a:t>VIII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Comic Sans MS" pitchFamily="66" charset="0"/>
                        </a:rPr>
                        <a:t>VII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Comic Sans MS" pitchFamily="66" charset="0"/>
                        </a:rPr>
                        <a:t>VI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Comic Sans MS" pitchFamily="66" charset="0"/>
                        </a:rPr>
                        <a:t>V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Comic Sans MS" pitchFamily="66" charset="0"/>
                        </a:rPr>
                        <a:t>IV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Comic Sans MS" pitchFamily="66" charset="0"/>
                        </a:rPr>
                        <a:t>III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Comic Sans MS" pitchFamily="66" charset="0"/>
                        </a:rPr>
                        <a:t>II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Comic Sans MS" pitchFamily="66" charset="0"/>
                        </a:rPr>
                        <a:t>I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Comic Sans MS" pitchFamily="66" charset="0"/>
                        </a:rPr>
                        <a:t>1 тыс.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Comic Sans MS" pitchFamily="66" charset="0"/>
                        </a:rPr>
                        <a:t>2 тыс.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CDE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6EF"/>
                    </a:solidFill>
                  </a:tcPr>
                </a:tc>
              </a:tr>
            </a:tbl>
          </a:graphicData>
        </a:graphic>
      </p:graphicFrame>
      <p:sp>
        <p:nvSpPr>
          <p:cNvPr id="19" name="Стрелка влево 4"/>
          <p:cNvSpPr/>
          <p:nvPr/>
        </p:nvSpPr>
        <p:spPr>
          <a:xfrm>
            <a:off x="265113" y="1871663"/>
            <a:ext cx="8632825" cy="684212"/>
          </a:xfrm>
          <a:custGeom>
            <a:avLst/>
            <a:gdLst>
              <a:gd name="connsiteX0" fmla="*/ 0 w 8455109"/>
              <a:gd name="connsiteY0" fmla="*/ 144016 h 288032"/>
              <a:gd name="connsiteX1" fmla="*/ 144016 w 8455109"/>
              <a:gd name="connsiteY1" fmla="*/ 0 h 288032"/>
              <a:gd name="connsiteX2" fmla="*/ 144016 w 8455109"/>
              <a:gd name="connsiteY2" fmla="*/ 72008 h 288032"/>
              <a:gd name="connsiteX3" fmla="*/ 8455109 w 8455109"/>
              <a:gd name="connsiteY3" fmla="*/ 72008 h 288032"/>
              <a:gd name="connsiteX4" fmla="*/ 8455109 w 8455109"/>
              <a:gd name="connsiteY4" fmla="*/ 216024 h 288032"/>
              <a:gd name="connsiteX5" fmla="*/ 144016 w 8455109"/>
              <a:gd name="connsiteY5" fmla="*/ 216024 h 288032"/>
              <a:gd name="connsiteX6" fmla="*/ 144016 w 8455109"/>
              <a:gd name="connsiteY6" fmla="*/ 288032 h 288032"/>
              <a:gd name="connsiteX7" fmla="*/ 0 w 8455109"/>
              <a:gd name="connsiteY7" fmla="*/ 144016 h 288032"/>
              <a:gd name="connsiteX0" fmla="*/ 0 w 8614135"/>
              <a:gd name="connsiteY0" fmla="*/ 449695 h 593711"/>
              <a:gd name="connsiteX1" fmla="*/ 144016 w 8614135"/>
              <a:gd name="connsiteY1" fmla="*/ 305679 h 593711"/>
              <a:gd name="connsiteX2" fmla="*/ 144016 w 8614135"/>
              <a:gd name="connsiteY2" fmla="*/ 377687 h 593711"/>
              <a:gd name="connsiteX3" fmla="*/ 8614135 w 8614135"/>
              <a:gd name="connsiteY3" fmla="*/ 0 h 593711"/>
              <a:gd name="connsiteX4" fmla="*/ 8455109 w 8614135"/>
              <a:gd name="connsiteY4" fmla="*/ 521703 h 593711"/>
              <a:gd name="connsiteX5" fmla="*/ 144016 w 8614135"/>
              <a:gd name="connsiteY5" fmla="*/ 521703 h 593711"/>
              <a:gd name="connsiteX6" fmla="*/ 144016 w 8614135"/>
              <a:gd name="connsiteY6" fmla="*/ 593711 h 593711"/>
              <a:gd name="connsiteX7" fmla="*/ 0 w 8614135"/>
              <a:gd name="connsiteY7" fmla="*/ 449695 h 593711"/>
              <a:gd name="connsiteX0" fmla="*/ 0 w 8634014"/>
              <a:gd name="connsiteY0" fmla="*/ 449695 h 593711"/>
              <a:gd name="connsiteX1" fmla="*/ 144016 w 8634014"/>
              <a:gd name="connsiteY1" fmla="*/ 305679 h 593711"/>
              <a:gd name="connsiteX2" fmla="*/ 144016 w 8634014"/>
              <a:gd name="connsiteY2" fmla="*/ 377687 h 593711"/>
              <a:gd name="connsiteX3" fmla="*/ 8614135 w 8634014"/>
              <a:gd name="connsiteY3" fmla="*/ 0 h 593711"/>
              <a:gd name="connsiteX4" fmla="*/ 8634014 w 8634014"/>
              <a:gd name="connsiteY4" fmla="*/ 124138 h 593711"/>
              <a:gd name="connsiteX5" fmla="*/ 144016 w 8634014"/>
              <a:gd name="connsiteY5" fmla="*/ 521703 h 593711"/>
              <a:gd name="connsiteX6" fmla="*/ 144016 w 8634014"/>
              <a:gd name="connsiteY6" fmla="*/ 593711 h 593711"/>
              <a:gd name="connsiteX7" fmla="*/ 0 w 8634014"/>
              <a:gd name="connsiteY7" fmla="*/ 449695 h 593711"/>
              <a:gd name="connsiteX0" fmla="*/ 0 w 8634014"/>
              <a:gd name="connsiteY0" fmla="*/ 449695 h 593711"/>
              <a:gd name="connsiteX1" fmla="*/ 144016 w 8634014"/>
              <a:gd name="connsiteY1" fmla="*/ 305679 h 593711"/>
              <a:gd name="connsiteX2" fmla="*/ 144016 w 8634014"/>
              <a:gd name="connsiteY2" fmla="*/ 377687 h 593711"/>
              <a:gd name="connsiteX3" fmla="*/ 8614135 w 8634014"/>
              <a:gd name="connsiteY3" fmla="*/ 0 h 593711"/>
              <a:gd name="connsiteX4" fmla="*/ 8634014 w 8634014"/>
              <a:gd name="connsiteY4" fmla="*/ 124138 h 593711"/>
              <a:gd name="connsiteX5" fmla="*/ 144016 w 8634014"/>
              <a:gd name="connsiteY5" fmla="*/ 521703 h 593711"/>
              <a:gd name="connsiteX6" fmla="*/ 144016 w 8634014"/>
              <a:gd name="connsiteY6" fmla="*/ 593711 h 593711"/>
              <a:gd name="connsiteX7" fmla="*/ 0 w 8634014"/>
              <a:gd name="connsiteY7" fmla="*/ 449695 h 593711"/>
              <a:gd name="connsiteX0" fmla="*/ 0 w 8634014"/>
              <a:gd name="connsiteY0" fmla="*/ 449695 h 593711"/>
              <a:gd name="connsiteX1" fmla="*/ 144016 w 8634014"/>
              <a:gd name="connsiteY1" fmla="*/ 305679 h 593711"/>
              <a:gd name="connsiteX2" fmla="*/ 144016 w 8634014"/>
              <a:gd name="connsiteY2" fmla="*/ 377687 h 593711"/>
              <a:gd name="connsiteX3" fmla="*/ 8614135 w 8634014"/>
              <a:gd name="connsiteY3" fmla="*/ 0 h 593711"/>
              <a:gd name="connsiteX4" fmla="*/ 8634014 w 8634014"/>
              <a:gd name="connsiteY4" fmla="*/ 124138 h 593711"/>
              <a:gd name="connsiteX5" fmla="*/ 144016 w 8634014"/>
              <a:gd name="connsiteY5" fmla="*/ 521703 h 593711"/>
              <a:gd name="connsiteX6" fmla="*/ 144016 w 8634014"/>
              <a:gd name="connsiteY6" fmla="*/ 593711 h 593711"/>
              <a:gd name="connsiteX7" fmla="*/ 0 w 8634014"/>
              <a:gd name="connsiteY7" fmla="*/ 449695 h 593711"/>
              <a:gd name="connsiteX0" fmla="*/ 0 w 8634014"/>
              <a:gd name="connsiteY0" fmla="*/ 706870 h 706870"/>
              <a:gd name="connsiteX1" fmla="*/ 144016 w 8634014"/>
              <a:gd name="connsiteY1" fmla="*/ 305679 h 706870"/>
              <a:gd name="connsiteX2" fmla="*/ 144016 w 8634014"/>
              <a:gd name="connsiteY2" fmla="*/ 377687 h 706870"/>
              <a:gd name="connsiteX3" fmla="*/ 8614135 w 8634014"/>
              <a:gd name="connsiteY3" fmla="*/ 0 h 706870"/>
              <a:gd name="connsiteX4" fmla="*/ 8634014 w 8634014"/>
              <a:gd name="connsiteY4" fmla="*/ 124138 h 706870"/>
              <a:gd name="connsiteX5" fmla="*/ 144016 w 8634014"/>
              <a:gd name="connsiteY5" fmla="*/ 521703 h 706870"/>
              <a:gd name="connsiteX6" fmla="*/ 144016 w 8634014"/>
              <a:gd name="connsiteY6" fmla="*/ 593711 h 706870"/>
              <a:gd name="connsiteX7" fmla="*/ 0 w 8634014"/>
              <a:gd name="connsiteY7" fmla="*/ 706870 h 706870"/>
              <a:gd name="connsiteX0" fmla="*/ 0 w 8634014"/>
              <a:gd name="connsiteY0" fmla="*/ 706870 h 706870"/>
              <a:gd name="connsiteX1" fmla="*/ 144016 w 8634014"/>
              <a:gd name="connsiteY1" fmla="*/ 305679 h 706870"/>
              <a:gd name="connsiteX2" fmla="*/ 324991 w 8634014"/>
              <a:gd name="connsiteY2" fmla="*/ 377687 h 706870"/>
              <a:gd name="connsiteX3" fmla="*/ 8614135 w 8634014"/>
              <a:gd name="connsiteY3" fmla="*/ 0 h 706870"/>
              <a:gd name="connsiteX4" fmla="*/ 8634014 w 8634014"/>
              <a:gd name="connsiteY4" fmla="*/ 124138 h 706870"/>
              <a:gd name="connsiteX5" fmla="*/ 144016 w 8634014"/>
              <a:gd name="connsiteY5" fmla="*/ 521703 h 706870"/>
              <a:gd name="connsiteX6" fmla="*/ 144016 w 8634014"/>
              <a:gd name="connsiteY6" fmla="*/ 593711 h 706870"/>
              <a:gd name="connsiteX7" fmla="*/ 0 w 8634014"/>
              <a:gd name="connsiteY7" fmla="*/ 706870 h 706870"/>
              <a:gd name="connsiteX0" fmla="*/ 0 w 8634014"/>
              <a:gd name="connsiteY0" fmla="*/ 706870 h 706870"/>
              <a:gd name="connsiteX1" fmla="*/ 144016 w 8634014"/>
              <a:gd name="connsiteY1" fmla="*/ 305679 h 706870"/>
              <a:gd name="connsiteX2" fmla="*/ 324991 w 8634014"/>
              <a:gd name="connsiteY2" fmla="*/ 377687 h 706870"/>
              <a:gd name="connsiteX3" fmla="*/ 8614135 w 8634014"/>
              <a:gd name="connsiteY3" fmla="*/ 0 h 706870"/>
              <a:gd name="connsiteX4" fmla="*/ 8634014 w 8634014"/>
              <a:gd name="connsiteY4" fmla="*/ 124138 h 706870"/>
              <a:gd name="connsiteX5" fmla="*/ 324991 w 8634014"/>
              <a:gd name="connsiteY5" fmla="*/ 502653 h 706870"/>
              <a:gd name="connsiteX6" fmla="*/ 144016 w 8634014"/>
              <a:gd name="connsiteY6" fmla="*/ 593711 h 706870"/>
              <a:gd name="connsiteX7" fmla="*/ 0 w 8634014"/>
              <a:gd name="connsiteY7" fmla="*/ 706870 h 706870"/>
              <a:gd name="connsiteX0" fmla="*/ 0 w 8634014"/>
              <a:gd name="connsiteY0" fmla="*/ 706870 h 706870"/>
              <a:gd name="connsiteX1" fmla="*/ 144016 w 8634014"/>
              <a:gd name="connsiteY1" fmla="*/ 305679 h 706870"/>
              <a:gd name="connsiteX2" fmla="*/ 324991 w 8634014"/>
              <a:gd name="connsiteY2" fmla="*/ 377687 h 706870"/>
              <a:gd name="connsiteX3" fmla="*/ 8614135 w 8634014"/>
              <a:gd name="connsiteY3" fmla="*/ 0 h 706870"/>
              <a:gd name="connsiteX4" fmla="*/ 8634014 w 8634014"/>
              <a:gd name="connsiteY4" fmla="*/ 124138 h 706870"/>
              <a:gd name="connsiteX5" fmla="*/ 324991 w 8634014"/>
              <a:gd name="connsiteY5" fmla="*/ 502653 h 706870"/>
              <a:gd name="connsiteX6" fmla="*/ 372616 w 8634014"/>
              <a:gd name="connsiteY6" fmla="*/ 622286 h 706870"/>
              <a:gd name="connsiteX7" fmla="*/ 0 w 8634014"/>
              <a:gd name="connsiteY7" fmla="*/ 706870 h 706870"/>
              <a:gd name="connsiteX0" fmla="*/ 0 w 8634014"/>
              <a:gd name="connsiteY0" fmla="*/ 706870 h 706870"/>
              <a:gd name="connsiteX1" fmla="*/ 144016 w 8634014"/>
              <a:gd name="connsiteY1" fmla="*/ 305679 h 706870"/>
              <a:gd name="connsiteX2" fmla="*/ 248791 w 8634014"/>
              <a:gd name="connsiteY2" fmla="*/ 453887 h 706870"/>
              <a:gd name="connsiteX3" fmla="*/ 8614135 w 8634014"/>
              <a:gd name="connsiteY3" fmla="*/ 0 h 706870"/>
              <a:gd name="connsiteX4" fmla="*/ 8634014 w 8634014"/>
              <a:gd name="connsiteY4" fmla="*/ 124138 h 706870"/>
              <a:gd name="connsiteX5" fmla="*/ 324991 w 8634014"/>
              <a:gd name="connsiteY5" fmla="*/ 502653 h 706870"/>
              <a:gd name="connsiteX6" fmla="*/ 372616 w 8634014"/>
              <a:gd name="connsiteY6" fmla="*/ 622286 h 706870"/>
              <a:gd name="connsiteX7" fmla="*/ 0 w 8634014"/>
              <a:gd name="connsiteY7" fmla="*/ 706870 h 706870"/>
              <a:gd name="connsiteX0" fmla="*/ 0 w 8634014"/>
              <a:gd name="connsiteY0" fmla="*/ 706870 h 706870"/>
              <a:gd name="connsiteX1" fmla="*/ 144016 w 8634014"/>
              <a:gd name="connsiteY1" fmla="*/ 305679 h 706870"/>
              <a:gd name="connsiteX2" fmla="*/ 248791 w 8634014"/>
              <a:gd name="connsiteY2" fmla="*/ 453887 h 706870"/>
              <a:gd name="connsiteX3" fmla="*/ 8614135 w 8634014"/>
              <a:gd name="connsiteY3" fmla="*/ 0 h 706870"/>
              <a:gd name="connsiteX4" fmla="*/ 8634014 w 8634014"/>
              <a:gd name="connsiteY4" fmla="*/ 124138 h 706870"/>
              <a:gd name="connsiteX5" fmla="*/ 315466 w 8634014"/>
              <a:gd name="connsiteY5" fmla="*/ 559803 h 706870"/>
              <a:gd name="connsiteX6" fmla="*/ 372616 w 8634014"/>
              <a:gd name="connsiteY6" fmla="*/ 622286 h 706870"/>
              <a:gd name="connsiteX7" fmla="*/ 0 w 8634014"/>
              <a:gd name="connsiteY7" fmla="*/ 706870 h 706870"/>
              <a:gd name="connsiteX0" fmla="*/ 0 w 8634014"/>
              <a:gd name="connsiteY0" fmla="*/ 706870 h 706870"/>
              <a:gd name="connsiteX1" fmla="*/ 144016 w 8634014"/>
              <a:gd name="connsiteY1" fmla="*/ 305679 h 706870"/>
              <a:gd name="connsiteX2" fmla="*/ 248791 w 8634014"/>
              <a:gd name="connsiteY2" fmla="*/ 453887 h 706870"/>
              <a:gd name="connsiteX3" fmla="*/ 8614135 w 8634014"/>
              <a:gd name="connsiteY3" fmla="*/ 0 h 706870"/>
              <a:gd name="connsiteX4" fmla="*/ 8634014 w 8634014"/>
              <a:gd name="connsiteY4" fmla="*/ 124138 h 706870"/>
              <a:gd name="connsiteX5" fmla="*/ 315466 w 8634014"/>
              <a:gd name="connsiteY5" fmla="*/ 559803 h 706870"/>
              <a:gd name="connsiteX6" fmla="*/ 372616 w 8634014"/>
              <a:gd name="connsiteY6" fmla="*/ 622286 h 706870"/>
              <a:gd name="connsiteX7" fmla="*/ 0 w 8634014"/>
              <a:gd name="connsiteY7" fmla="*/ 706870 h 706870"/>
              <a:gd name="connsiteX0" fmla="*/ 0 w 8634014"/>
              <a:gd name="connsiteY0" fmla="*/ 706870 h 706870"/>
              <a:gd name="connsiteX1" fmla="*/ 144016 w 8634014"/>
              <a:gd name="connsiteY1" fmla="*/ 305679 h 706870"/>
              <a:gd name="connsiteX2" fmla="*/ 248791 w 8634014"/>
              <a:gd name="connsiteY2" fmla="*/ 453887 h 706870"/>
              <a:gd name="connsiteX3" fmla="*/ 8614135 w 8634014"/>
              <a:gd name="connsiteY3" fmla="*/ 0 h 706870"/>
              <a:gd name="connsiteX4" fmla="*/ 8634014 w 8634014"/>
              <a:gd name="connsiteY4" fmla="*/ 124138 h 706870"/>
              <a:gd name="connsiteX5" fmla="*/ 315466 w 8634014"/>
              <a:gd name="connsiteY5" fmla="*/ 559803 h 706870"/>
              <a:gd name="connsiteX6" fmla="*/ 372616 w 8634014"/>
              <a:gd name="connsiteY6" fmla="*/ 622286 h 706870"/>
              <a:gd name="connsiteX7" fmla="*/ 0 w 8634014"/>
              <a:gd name="connsiteY7" fmla="*/ 706870 h 706870"/>
              <a:gd name="connsiteX0" fmla="*/ 0 w 8634014"/>
              <a:gd name="connsiteY0" fmla="*/ 706870 h 706870"/>
              <a:gd name="connsiteX1" fmla="*/ 144016 w 8634014"/>
              <a:gd name="connsiteY1" fmla="*/ 305679 h 706870"/>
              <a:gd name="connsiteX2" fmla="*/ 248791 w 8634014"/>
              <a:gd name="connsiteY2" fmla="*/ 453887 h 706870"/>
              <a:gd name="connsiteX3" fmla="*/ 8614135 w 8634014"/>
              <a:gd name="connsiteY3" fmla="*/ 0 h 706870"/>
              <a:gd name="connsiteX4" fmla="*/ 8634014 w 8634014"/>
              <a:gd name="connsiteY4" fmla="*/ 124138 h 706870"/>
              <a:gd name="connsiteX5" fmla="*/ 315466 w 8634014"/>
              <a:gd name="connsiteY5" fmla="*/ 559803 h 706870"/>
              <a:gd name="connsiteX6" fmla="*/ 401191 w 8634014"/>
              <a:gd name="connsiteY6" fmla="*/ 660386 h 706870"/>
              <a:gd name="connsiteX7" fmla="*/ 0 w 8634014"/>
              <a:gd name="connsiteY7" fmla="*/ 706870 h 706870"/>
              <a:gd name="connsiteX0" fmla="*/ 0 w 8634014"/>
              <a:gd name="connsiteY0" fmla="*/ 706870 h 706870"/>
              <a:gd name="connsiteX1" fmla="*/ 144016 w 8634014"/>
              <a:gd name="connsiteY1" fmla="*/ 305679 h 706870"/>
              <a:gd name="connsiteX2" fmla="*/ 248791 w 8634014"/>
              <a:gd name="connsiteY2" fmla="*/ 453887 h 706870"/>
              <a:gd name="connsiteX3" fmla="*/ 8614135 w 8634014"/>
              <a:gd name="connsiteY3" fmla="*/ 0 h 706870"/>
              <a:gd name="connsiteX4" fmla="*/ 8634014 w 8634014"/>
              <a:gd name="connsiteY4" fmla="*/ 124138 h 706870"/>
              <a:gd name="connsiteX5" fmla="*/ 315466 w 8634014"/>
              <a:gd name="connsiteY5" fmla="*/ 559803 h 706870"/>
              <a:gd name="connsiteX6" fmla="*/ 401191 w 8634014"/>
              <a:gd name="connsiteY6" fmla="*/ 660386 h 706870"/>
              <a:gd name="connsiteX7" fmla="*/ 0 w 8634014"/>
              <a:gd name="connsiteY7" fmla="*/ 706870 h 706870"/>
              <a:gd name="connsiteX0" fmla="*/ 0 w 8634014"/>
              <a:gd name="connsiteY0" fmla="*/ 706870 h 706870"/>
              <a:gd name="connsiteX1" fmla="*/ 144016 w 8634014"/>
              <a:gd name="connsiteY1" fmla="*/ 305679 h 706870"/>
              <a:gd name="connsiteX2" fmla="*/ 248791 w 8634014"/>
              <a:gd name="connsiteY2" fmla="*/ 453887 h 706870"/>
              <a:gd name="connsiteX3" fmla="*/ 8614135 w 8634014"/>
              <a:gd name="connsiteY3" fmla="*/ 0 h 706870"/>
              <a:gd name="connsiteX4" fmla="*/ 8634014 w 8634014"/>
              <a:gd name="connsiteY4" fmla="*/ 124138 h 706870"/>
              <a:gd name="connsiteX5" fmla="*/ 315466 w 8634014"/>
              <a:gd name="connsiteY5" fmla="*/ 559803 h 706870"/>
              <a:gd name="connsiteX6" fmla="*/ 401191 w 8634014"/>
              <a:gd name="connsiteY6" fmla="*/ 660386 h 706870"/>
              <a:gd name="connsiteX7" fmla="*/ 0 w 8634014"/>
              <a:gd name="connsiteY7" fmla="*/ 706870 h 706870"/>
              <a:gd name="connsiteX0" fmla="*/ 0 w 8634014"/>
              <a:gd name="connsiteY0" fmla="*/ 706870 h 706870"/>
              <a:gd name="connsiteX1" fmla="*/ 144016 w 8634014"/>
              <a:gd name="connsiteY1" fmla="*/ 305679 h 706870"/>
              <a:gd name="connsiteX2" fmla="*/ 248791 w 8634014"/>
              <a:gd name="connsiteY2" fmla="*/ 453887 h 706870"/>
              <a:gd name="connsiteX3" fmla="*/ 8614135 w 8634014"/>
              <a:gd name="connsiteY3" fmla="*/ 0 h 706870"/>
              <a:gd name="connsiteX4" fmla="*/ 8634014 w 8634014"/>
              <a:gd name="connsiteY4" fmla="*/ 124138 h 706870"/>
              <a:gd name="connsiteX5" fmla="*/ 315466 w 8634014"/>
              <a:gd name="connsiteY5" fmla="*/ 559803 h 706870"/>
              <a:gd name="connsiteX6" fmla="*/ 401191 w 8634014"/>
              <a:gd name="connsiteY6" fmla="*/ 660386 h 706870"/>
              <a:gd name="connsiteX7" fmla="*/ 0 w 8634014"/>
              <a:gd name="connsiteY7" fmla="*/ 706870 h 706870"/>
              <a:gd name="connsiteX0" fmla="*/ 0 w 8634014"/>
              <a:gd name="connsiteY0" fmla="*/ 706870 h 706870"/>
              <a:gd name="connsiteX1" fmla="*/ 144016 w 8634014"/>
              <a:gd name="connsiteY1" fmla="*/ 305679 h 706870"/>
              <a:gd name="connsiteX2" fmla="*/ 248791 w 8634014"/>
              <a:gd name="connsiteY2" fmla="*/ 453887 h 706870"/>
              <a:gd name="connsiteX3" fmla="*/ 8614135 w 8634014"/>
              <a:gd name="connsiteY3" fmla="*/ 0 h 706870"/>
              <a:gd name="connsiteX4" fmla="*/ 8634014 w 8634014"/>
              <a:gd name="connsiteY4" fmla="*/ 124138 h 706870"/>
              <a:gd name="connsiteX5" fmla="*/ 315466 w 8634014"/>
              <a:gd name="connsiteY5" fmla="*/ 559803 h 706870"/>
              <a:gd name="connsiteX6" fmla="*/ 401191 w 8634014"/>
              <a:gd name="connsiteY6" fmla="*/ 660386 h 706870"/>
              <a:gd name="connsiteX7" fmla="*/ 0 w 8634014"/>
              <a:gd name="connsiteY7" fmla="*/ 706870 h 706870"/>
              <a:gd name="connsiteX0" fmla="*/ 0 w 8634014"/>
              <a:gd name="connsiteY0" fmla="*/ 706870 h 706870"/>
              <a:gd name="connsiteX1" fmla="*/ 144016 w 8634014"/>
              <a:gd name="connsiteY1" fmla="*/ 305679 h 706870"/>
              <a:gd name="connsiteX2" fmla="*/ 248791 w 8634014"/>
              <a:gd name="connsiteY2" fmla="*/ 453887 h 706870"/>
              <a:gd name="connsiteX3" fmla="*/ 8614135 w 8634014"/>
              <a:gd name="connsiteY3" fmla="*/ 0 h 706870"/>
              <a:gd name="connsiteX4" fmla="*/ 8634014 w 8634014"/>
              <a:gd name="connsiteY4" fmla="*/ 124138 h 706870"/>
              <a:gd name="connsiteX5" fmla="*/ 315466 w 8634014"/>
              <a:gd name="connsiteY5" fmla="*/ 559803 h 706870"/>
              <a:gd name="connsiteX6" fmla="*/ 401191 w 8634014"/>
              <a:gd name="connsiteY6" fmla="*/ 660386 h 706870"/>
              <a:gd name="connsiteX7" fmla="*/ 0 w 8634014"/>
              <a:gd name="connsiteY7" fmla="*/ 706870 h 706870"/>
              <a:gd name="connsiteX0" fmla="*/ 0 w 8634014"/>
              <a:gd name="connsiteY0" fmla="*/ 706870 h 706870"/>
              <a:gd name="connsiteX1" fmla="*/ 144016 w 8634014"/>
              <a:gd name="connsiteY1" fmla="*/ 305679 h 706870"/>
              <a:gd name="connsiteX2" fmla="*/ 248791 w 8634014"/>
              <a:gd name="connsiteY2" fmla="*/ 453887 h 706870"/>
              <a:gd name="connsiteX3" fmla="*/ 8614135 w 8634014"/>
              <a:gd name="connsiteY3" fmla="*/ 0 h 706870"/>
              <a:gd name="connsiteX4" fmla="*/ 8634014 w 8634014"/>
              <a:gd name="connsiteY4" fmla="*/ 124138 h 706870"/>
              <a:gd name="connsiteX5" fmla="*/ 315466 w 8634014"/>
              <a:gd name="connsiteY5" fmla="*/ 559803 h 706870"/>
              <a:gd name="connsiteX6" fmla="*/ 401191 w 8634014"/>
              <a:gd name="connsiteY6" fmla="*/ 660386 h 706870"/>
              <a:gd name="connsiteX7" fmla="*/ 0 w 8634014"/>
              <a:gd name="connsiteY7" fmla="*/ 706870 h 70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634014" h="706870">
                <a:moveTo>
                  <a:pt x="0" y="706870"/>
                </a:moveTo>
                <a:lnTo>
                  <a:pt x="144016" y="305679"/>
                </a:lnTo>
                <a:lnTo>
                  <a:pt x="248791" y="453887"/>
                </a:lnTo>
                <a:cubicBezTo>
                  <a:pt x="1424339" y="-63807"/>
                  <a:pt x="6769352" y="464400"/>
                  <a:pt x="8614135" y="0"/>
                </a:cubicBezTo>
                <a:lnTo>
                  <a:pt x="8634014" y="124138"/>
                </a:lnTo>
                <a:cubicBezTo>
                  <a:pt x="6382969" y="604816"/>
                  <a:pt x="2288215" y="53576"/>
                  <a:pt x="315466" y="559803"/>
                </a:cubicBezTo>
                <a:lnTo>
                  <a:pt x="401191" y="660386"/>
                </a:lnTo>
                <a:lnTo>
                  <a:pt x="0" y="706870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43054" name="Группа 3"/>
          <p:cNvGrpSpPr>
            <a:grpSpLocks/>
          </p:cNvGrpSpPr>
          <p:nvPr/>
        </p:nvGrpSpPr>
        <p:grpSpPr bwMode="auto">
          <a:xfrm>
            <a:off x="19050" y="-44450"/>
            <a:ext cx="969963" cy="1241425"/>
            <a:chOff x="-19448" y="332656"/>
            <a:chExt cx="1783136" cy="1999120"/>
          </a:xfrm>
        </p:grpSpPr>
        <p:sp>
          <p:nvSpPr>
            <p:cNvPr id="12" name="Овал 11"/>
            <p:cNvSpPr/>
            <p:nvPr/>
          </p:nvSpPr>
          <p:spPr>
            <a:xfrm>
              <a:off x="683884" y="764692"/>
              <a:ext cx="431921" cy="288875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" name="Овал 12"/>
            <p:cNvSpPr/>
            <p:nvPr/>
          </p:nvSpPr>
          <p:spPr>
            <a:xfrm>
              <a:off x="36002" y="1700341"/>
              <a:ext cx="393981" cy="432034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4" name="Овал 13"/>
            <p:cNvSpPr/>
            <p:nvPr/>
          </p:nvSpPr>
          <p:spPr>
            <a:xfrm>
              <a:off x="324922" y="1485602"/>
              <a:ext cx="933884" cy="286319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pic>
          <p:nvPicPr>
            <p:cNvPr id="43082" name="Рисунок 14" descr="_1_~1.JP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798" b="6718"/>
            <a:stretch>
              <a:fillRect/>
            </a:stretch>
          </p:blipFill>
          <p:spPr bwMode="auto">
            <a:xfrm>
              <a:off x="-19448" y="332656"/>
              <a:ext cx="1783136" cy="1999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3055" name="Группа 8"/>
          <p:cNvGrpSpPr>
            <a:grpSpLocks/>
          </p:cNvGrpSpPr>
          <p:nvPr/>
        </p:nvGrpSpPr>
        <p:grpSpPr bwMode="auto">
          <a:xfrm>
            <a:off x="8240713" y="-26988"/>
            <a:ext cx="957262" cy="1223963"/>
            <a:chOff x="7452320" y="-8901"/>
            <a:chExt cx="1691681" cy="2645813"/>
          </a:xfrm>
        </p:grpSpPr>
        <p:sp>
          <p:nvSpPr>
            <p:cNvPr id="17" name="Овал 16"/>
            <p:cNvSpPr/>
            <p:nvPr/>
          </p:nvSpPr>
          <p:spPr>
            <a:xfrm>
              <a:off x="8100376" y="145525"/>
              <a:ext cx="288961" cy="428959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pic>
          <p:nvPicPr>
            <p:cNvPr id="43078" name="Рисунок 17" descr="Cartoon-Clipart-Free-18.gif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2678" r="17007" b="5669"/>
            <a:stretch>
              <a:fillRect/>
            </a:stretch>
          </p:blipFill>
          <p:spPr bwMode="auto">
            <a:xfrm>
              <a:off x="7452320" y="-8901"/>
              <a:ext cx="1691681" cy="2645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6" name="Заголовок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600" dirty="0" smtClean="0"/>
              <a:t>ПРИМЕНЯЕМ НОВЫЕ ЗНАНИЯ</a:t>
            </a:r>
            <a:endParaRPr lang="ru-RU" sz="3600" dirty="0"/>
          </a:p>
        </p:txBody>
      </p:sp>
      <p:graphicFrame>
        <p:nvGraphicFramePr>
          <p:cNvPr id="20" name="Таблица 19"/>
          <p:cNvGraphicFramePr>
            <a:graphicFrameLocks noGrp="1"/>
          </p:cNvGraphicFramePr>
          <p:nvPr/>
        </p:nvGraphicFramePr>
        <p:xfrm>
          <a:off x="250825" y="1187450"/>
          <a:ext cx="8640763" cy="7429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120"/>
                <a:gridCol w="2160120"/>
                <a:gridCol w="2160120"/>
                <a:gridCol w="216012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 тыс. до н.э. </a:t>
                      </a:r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 тыс. до н.э. </a:t>
                      </a:r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 тыс. до н.э. </a:t>
                      </a:r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2 тыс. до н.э.</a:t>
                      </a:r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4" name="Скругленный прямоугольник 23"/>
          <p:cNvSpPr/>
          <p:nvPr/>
        </p:nvSpPr>
        <p:spPr>
          <a:xfrm>
            <a:off x="252000" y="4320000"/>
            <a:ext cx="8640000" cy="2009061"/>
          </a:xfrm>
          <a:prstGeom prst="roundRect">
            <a:avLst/>
          </a:prstGeom>
          <a:blipFill>
            <a:blip r:embed="rId5"/>
            <a:tile tx="0" ty="0" sx="100000" sy="100000" flip="none" algn="tl"/>
          </a:blipFill>
          <a:ln w="25400">
            <a:solidFill>
              <a:schemeClr val="bg1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indent="365125"/>
            <a:r>
              <a:rPr lang="ru-RU" sz="2800" b="1">
                <a:solidFill>
                  <a:srgbClr val="0070C0"/>
                </a:solidFill>
                <a:latin typeface="Comic Sans MS" pitchFamily="66" charset="0"/>
              </a:rPr>
              <a:t>Необходимый уровень.</a:t>
            </a:r>
            <a:r>
              <a:rPr lang="ru-RU" sz="2800">
                <a:solidFill>
                  <a:srgbClr val="0070C0"/>
                </a:solidFill>
                <a:latin typeface="Comic Sans MS" pitchFamily="66" charset="0"/>
              </a:rPr>
              <a:t> </a:t>
            </a:r>
            <a:r>
              <a:rPr lang="ru-RU" sz="2800">
                <a:latin typeface="Comic Sans MS" pitchFamily="66" charset="0"/>
              </a:rPr>
              <a:t>Около 3000 года до н.э. царь Верхнего Египта завоевал</a:t>
            </a:r>
            <a:r>
              <a:rPr lang="en-US" sz="2800">
                <a:latin typeface="Comic Sans MS" pitchFamily="66" charset="0"/>
              </a:rPr>
              <a:t> </a:t>
            </a:r>
            <a:r>
              <a:rPr lang="ru-RU" sz="2800">
                <a:latin typeface="Comic Sans MS" pitchFamily="66" charset="0"/>
              </a:rPr>
              <a:t>Нижний Египет. Сделай соответствующую отметку —       </a:t>
            </a:r>
            <a:r>
              <a:rPr lang="ru-RU" sz="2800" b="1">
                <a:solidFill>
                  <a:srgbClr val="0070C0"/>
                </a:solidFill>
                <a:latin typeface="Comic Sans MS" pitchFamily="66" charset="0"/>
              </a:rPr>
              <a:t>1</a:t>
            </a:r>
            <a:r>
              <a:rPr lang="ru-RU" sz="2800">
                <a:solidFill>
                  <a:srgbClr val="0070C0"/>
                </a:solidFill>
                <a:latin typeface="Comic Sans MS" pitchFamily="66" charset="0"/>
              </a:rPr>
              <a:t> </a:t>
            </a:r>
            <a:r>
              <a:rPr lang="ru-RU" sz="2800">
                <a:latin typeface="Comic Sans MS" pitchFamily="66" charset="0"/>
              </a:rPr>
              <a:t>на ленте времени.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Таблица 22"/>
          <p:cNvGraphicFramePr>
            <a:graphicFrameLocks noGrp="1"/>
          </p:cNvGraphicFramePr>
          <p:nvPr/>
        </p:nvGraphicFramePr>
        <p:xfrm>
          <a:off x="252413" y="2519363"/>
          <a:ext cx="8615362" cy="1382712"/>
        </p:xfrm>
        <a:graphic>
          <a:graphicData uri="http://schemas.openxmlformats.org/drawingml/2006/table">
            <a:tbl>
              <a:tblPr/>
              <a:tblGrid>
                <a:gridCol w="574675"/>
                <a:gridCol w="860425"/>
                <a:gridCol w="719137"/>
                <a:gridCol w="717550"/>
                <a:gridCol w="717550"/>
                <a:gridCol w="719138"/>
                <a:gridCol w="717550"/>
                <a:gridCol w="717550"/>
                <a:gridCol w="717550"/>
                <a:gridCol w="719137"/>
                <a:gridCol w="717550"/>
                <a:gridCol w="717550"/>
              </a:tblGrid>
              <a:tr h="371475">
                <a:tc gridSpan="10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Comic Sans MS" pitchFamily="66" charset="0"/>
                        </a:rPr>
                        <a:t>1 тысячелетие до н.э.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Comic Sans MS" pitchFamily="66" charset="0"/>
                        </a:rPr>
                        <a:t>Наша эра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Comic Sans MS" pitchFamily="66" charset="0"/>
                        </a:rPr>
                        <a:t>X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Comic Sans MS" pitchFamily="66" charset="0"/>
                        </a:rPr>
                        <a:t>IX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Comic Sans MS" pitchFamily="66" charset="0"/>
                        </a:rPr>
                        <a:t>VIII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Comic Sans MS" pitchFamily="66" charset="0"/>
                        </a:rPr>
                        <a:t>VII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Comic Sans MS" pitchFamily="66" charset="0"/>
                        </a:rPr>
                        <a:t>VI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Comic Sans MS" pitchFamily="66" charset="0"/>
                        </a:rPr>
                        <a:t>V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Comic Sans MS" pitchFamily="66" charset="0"/>
                        </a:rPr>
                        <a:t>IV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Comic Sans MS" pitchFamily="66" charset="0"/>
                        </a:rPr>
                        <a:t>III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Comic Sans MS" pitchFamily="66" charset="0"/>
                        </a:rPr>
                        <a:t>II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Comic Sans MS" pitchFamily="66" charset="0"/>
                        </a:rPr>
                        <a:t>I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Comic Sans MS" pitchFamily="66" charset="0"/>
                        </a:rPr>
                        <a:t>1 тыс.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Comic Sans MS" pitchFamily="66" charset="0"/>
                        </a:rPr>
                        <a:t>2 тыс.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CDE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6EF"/>
                    </a:solidFill>
                  </a:tcPr>
                </a:tc>
              </a:tr>
            </a:tbl>
          </a:graphicData>
        </a:graphic>
      </p:graphicFrame>
      <p:sp>
        <p:nvSpPr>
          <p:cNvPr id="19" name="Стрелка влево 4"/>
          <p:cNvSpPr/>
          <p:nvPr/>
        </p:nvSpPr>
        <p:spPr>
          <a:xfrm>
            <a:off x="265113" y="1871663"/>
            <a:ext cx="8632825" cy="684212"/>
          </a:xfrm>
          <a:custGeom>
            <a:avLst/>
            <a:gdLst>
              <a:gd name="connsiteX0" fmla="*/ 0 w 8455109"/>
              <a:gd name="connsiteY0" fmla="*/ 144016 h 288032"/>
              <a:gd name="connsiteX1" fmla="*/ 144016 w 8455109"/>
              <a:gd name="connsiteY1" fmla="*/ 0 h 288032"/>
              <a:gd name="connsiteX2" fmla="*/ 144016 w 8455109"/>
              <a:gd name="connsiteY2" fmla="*/ 72008 h 288032"/>
              <a:gd name="connsiteX3" fmla="*/ 8455109 w 8455109"/>
              <a:gd name="connsiteY3" fmla="*/ 72008 h 288032"/>
              <a:gd name="connsiteX4" fmla="*/ 8455109 w 8455109"/>
              <a:gd name="connsiteY4" fmla="*/ 216024 h 288032"/>
              <a:gd name="connsiteX5" fmla="*/ 144016 w 8455109"/>
              <a:gd name="connsiteY5" fmla="*/ 216024 h 288032"/>
              <a:gd name="connsiteX6" fmla="*/ 144016 w 8455109"/>
              <a:gd name="connsiteY6" fmla="*/ 288032 h 288032"/>
              <a:gd name="connsiteX7" fmla="*/ 0 w 8455109"/>
              <a:gd name="connsiteY7" fmla="*/ 144016 h 288032"/>
              <a:gd name="connsiteX0" fmla="*/ 0 w 8614135"/>
              <a:gd name="connsiteY0" fmla="*/ 449695 h 593711"/>
              <a:gd name="connsiteX1" fmla="*/ 144016 w 8614135"/>
              <a:gd name="connsiteY1" fmla="*/ 305679 h 593711"/>
              <a:gd name="connsiteX2" fmla="*/ 144016 w 8614135"/>
              <a:gd name="connsiteY2" fmla="*/ 377687 h 593711"/>
              <a:gd name="connsiteX3" fmla="*/ 8614135 w 8614135"/>
              <a:gd name="connsiteY3" fmla="*/ 0 h 593711"/>
              <a:gd name="connsiteX4" fmla="*/ 8455109 w 8614135"/>
              <a:gd name="connsiteY4" fmla="*/ 521703 h 593711"/>
              <a:gd name="connsiteX5" fmla="*/ 144016 w 8614135"/>
              <a:gd name="connsiteY5" fmla="*/ 521703 h 593711"/>
              <a:gd name="connsiteX6" fmla="*/ 144016 w 8614135"/>
              <a:gd name="connsiteY6" fmla="*/ 593711 h 593711"/>
              <a:gd name="connsiteX7" fmla="*/ 0 w 8614135"/>
              <a:gd name="connsiteY7" fmla="*/ 449695 h 593711"/>
              <a:gd name="connsiteX0" fmla="*/ 0 w 8634014"/>
              <a:gd name="connsiteY0" fmla="*/ 449695 h 593711"/>
              <a:gd name="connsiteX1" fmla="*/ 144016 w 8634014"/>
              <a:gd name="connsiteY1" fmla="*/ 305679 h 593711"/>
              <a:gd name="connsiteX2" fmla="*/ 144016 w 8634014"/>
              <a:gd name="connsiteY2" fmla="*/ 377687 h 593711"/>
              <a:gd name="connsiteX3" fmla="*/ 8614135 w 8634014"/>
              <a:gd name="connsiteY3" fmla="*/ 0 h 593711"/>
              <a:gd name="connsiteX4" fmla="*/ 8634014 w 8634014"/>
              <a:gd name="connsiteY4" fmla="*/ 124138 h 593711"/>
              <a:gd name="connsiteX5" fmla="*/ 144016 w 8634014"/>
              <a:gd name="connsiteY5" fmla="*/ 521703 h 593711"/>
              <a:gd name="connsiteX6" fmla="*/ 144016 w 8634014"/>
              <a:gd name="connsiteY6" fmla="*/ 593711 h 593711"/>
              <a:gd name="connsiteX7" fmla="*/ 0 w 8634014"/>
              <a:gd name="connsiteY7" fmla="*/ 449695 h 593711"/>
              <a:gd name="connsiteX0" fmla="*/ 0 w 8634014"/>
              <a:gd name="connsiteY0" fmla="*/ 449695 h 593711"/>
              <a:gd name="connsiteX1" fmla="*/ 144016 w 8634014"/>
              <a:gd name="connsiteY1" fmla="*/ 305679 h 593711"/>
              <a:gd name="connsiteX2" fmla="*/ 144016 w 8634014"/>
              <a:gd name="connsiteY2" fmla="*/ 377687 h 593711"/>
              <a:gd name="connsiteX3" fmla="*/ 8614135 w 8634014"/>
              <a:gd name="connsiteY3" fmla="*/ 0 h 593711"/>
              <a:gd name="connsiteX4" fmla="*/ 8634014 w 8634014"/>
              <a:gd name="connsiteY4" fmla="*/ 124138 h 593711"/>
              <a:gd name="connsiteX5" fmla="*/ 144016 w 8634014"/>
              <a:gd name="connsiteY5" fmla="*/ 521703 h 593711"/>
              <a:gd name="connsiteX6" fmla="*/ 144016 w 8634014"/>
              <a:gd name="connsiteY6" fmla="*/ 593711 h 593711"/>
              <a:gd name="connsiteX7" fmla="*/ 0 w 8634014"/>
              <a:gd name="connsiteY7" fmla="*/ 449695 h 593711"/>
              <a:gd name="connsiteX0" fmla="*/ 0 w 8634014"/>
              <a:gd name="connsiteY0" fmla="*/ 449695 h 593711"/>
              <a:gd name="connsiteX1" fmla="*/ 144016 w 8634014"/>
              <a:gd name="connsiteY1" fmla="*/ 305679 h 593711"/>
              <a:gd name="connsiteX2" fmla="*/ 144016 w 8634014"/>
              <a:gd name="connsiteY2" fmla="*/ 377687 h 593711"/>
              <a:gd name="connsiteX3" fmla="*/ 8614135 w 8634014"/>
              <a:gd name="connsiteY3" fmla="*/ 0 h 593711"/>
              <a:gd name="connsiteX4" fmla="*/ 8634014 w 8634014"/>
              <a:gd name="connsiteY4" fmla="*/ 124138 h 593711"/>
              <a:gd name="connsiteX5" fmla="*/ 144016 w 8634014"/>
              <a:gd name="connsiteY5" fmla="*/ 521703 h 593711"/>
              <a:gd name="connsiteX6" fmla="*/ 144016 w 8634014"/>
              <a:gd name="connsiteY6" fmla="*/ 593711 h 593711"/>
              <a:gd name="connsiteX7" fmla="*/ 0 w 8634014"/>
              <a:gd name="connsiteY7" fmla="*/ 449695 h 593711"/>
              <a:gd name="connsiteX0" fmla="*/ 0 w 8634014"/>
              <a:gd name="connsiteY0" fmla="*/ 706870 h 706870"/>
              <a:gd name="connsiteX1" fmla="*/ 144016 w 8634014"/>
              <a:gd name="connsiteY1" fmla="*/ 305679 h 706870"/>
              <a:gd name="connsiteX2" fmla="*/ 144016 w 8634014"/>
              <a:gd name="connsiteY2" fmla="*/ 377687 h 706870"/>
              <a:gd name="connsiteX3" fmla="*/ 8614135 w 8634014"/>
              <a:gd name="connsiteY3" fmla="*/ 0 h 706870"/>
              <a:gd name="connsiteX4" fmla="*/ 8634014 w 8634014"/>
              <a:gd name="connsiteY4" fmla="*/ 124138 h 706870"/>
              <a:gd name="connsiteX5" fmla="*/ 144016 w 8634014"/>
              <a:gd name="connsiteY5" fmla="*/ 521703 h 706870"/>
              <a:gd name="connsiteX6" fmla="*/ 144016 w 8634014"/>
              <a:gd name="connsiteY6" fmla="*/ 593711 h 706870"/>
              <a:gd name="connsiteX7" fmla="*/ 0 w 8634014"/>
              <a:gd name="connsiteY7" fmla="*/ 706870 h 706870"/>
              <a:gd name="connsiteX0" fmla="*/ 0 w 8634014"/>
              <a:gd name="connsiteY0" fmla="*/ 706870 h 706870"/>
              <a:gd name="connsiteX1" fmla="*/ 144016 w 8634014"/>
              <a:gd name="connsiteY1" fmla="*/ 305679 h 706870"/>
              <a:gd name="connsiteX2" fmla="*/ 324991 w 8634014"/>
              <a:gd name="connsiteY2" fmla="*/ 377687 h 706870"/>
              <a:gd name="connsiteX3" fmla="*/ 8614135 w 8634014"/>
              <a:gd name="connsiteY3" fmla="*/ 0 h 706870"/>
              <a:gd name="connsiteX4" fmla="*/ 8634014 w 8634014"/>
              <a:gd name="connsiteY4" fmla="*/ 124138 h 706870"/>
              <a:gd name="connsiteX5" fmla="*/ 144016 w 8634014"/>
              <a:gd name="connsiteY5" fmla="*/ 521703 h 706870"/>
              <a:gd name="connsiteX6" fmla="*/ 144016 w 8634014"/>
              <a:gd name="connsiteY6" fmla="*/ 593711 h 706870"/>
              <a:gd name="connsiteX7" fmla="*/ 0 w 8634014"/>
              <a:gd name="connsiteY7" fmla="*/ 706870 h 706870"/>
              <a:gd name="connsiteX0" fmla="*/ 0 w 8634014"/>
              <a:gd name="connsiteY0" fmla="*/ 706870 h 706870"/>
              <a:gd name="connsiteX1" fmla="*/ 144016 w 8634014"/>
              <a:gd name="connsiteY1" fmla="*/ 305679 h 706870"/>
              <a:gd name="connsiteX2" fmla="*/ 324991 w 8634014"/>
              <a:gd name="connsiteY2" fmla="*/ 377687 h 706870"/>
              <a:gd name="connsiteX3" fmla="*/ 8614135 w 8634014"/>
              <a:gd name="connsiteY3" fmla="*/ 0 h 706870"/>
              <a:gd name="connsiteX4" fmla="*/ 8634014 w 8634014"/>
              <a:gd name="connsiteY4" fmla="*/ 124138 h 706870"/>
              <a:gd name="connsiteX5" fmla="*/ 324991 w 8634014"/>
              <a:gd name="connsiteY5" fmla="*/ 502653 h 706870"/>
              <a:gd name="connsiteX6" fmla="*/ 144016 w 8634014"/>
              <a:gd name="connsiteY6" fmla="*/ 593711 h 706870"/>
              <a:gd name="connsiteX7" fmla="*/ 0 w 8634014"/>
              <a:gd name="connsiteY7" fmla="*/ 706870 h 706870"/>
              <a:gd name="connsiteX0" fmla="*/ 0 w 8634014"/>
              <a:gd name="connsiteY0" fmla="*/ 706870 h 706870"/>
              <a:gd name="connsiteX1" fmla="*/ 144016 w 8634014"/>
              <a:gd name="connsiteY1" fmla="*/ 305679 h 706870"/>
              <a:gd name="connsiteX2" fmla="*/ 324991 w 8634014"/>
              <a:gd name="connsiteY2" fmla="*/ 377687 h 706870"/>
              <a:gd name="connsiteX3" fmla="*/ 8614135 w 8634014"/>
              <a:gd name="connsiteY3" fmla="*/ 0 h 706870"/>
              <a:gd name="connsiteX4" fmla="*/ 8634014 w 8634014"/>
              <a:gd name="connsiteY4" fmla="*/ 124138 h 706870"/>
              <a:gd name="connsiteX5" fmla="*/ 324991 w 8634014"/>
              <a:gd name="connsiteY5" fmla="*/ 502653 h 706870"/>
              <a:gd name="connsiteX6" fmla="*/ 372616 w 8634014"/>
              <a:gd name="connsiteY6" fmla="*/ 622286 h 706870"/>
              <a:gd name="connsiteX7" fmla="*/ 0 w 8634014"/>
              <a:gd name="connsiteY7" fmla="*/ 706870 h 706870"/>
              <a:gd name="connsiteX0" fmla="*/ 0 w 8634014"/>
              <a:gd name="connsiteY0" fmla="*/ 706870 h 706870"/>
              <a:gd name="connsiteX1" fmla="*/ 144016 w 8634014"/>
              <a:gd name="connsiteY1" fmla="*/ 305679 h 706870"/>
              <a:gd name="connsiteX2" fmla="*/ 248791 w 8634014"/>
              <a:gd name="connsiteY2" fmla="*/ 453887 h 706870"/>
              <a:gd name="connsiteX3" fmla="*/ 8614135 w 8634014"/>
              <a:gd name="connsiteY3" fmla="*/ 0 h 706870"/>
              <a:gd name="connsiteX4" fmla="*/ 8634014 w 8634014"/>
              <a:gd name="connsiteY4" fmla="*/ 124138 h 706870"/>
              <a:gd name="connsiteX5" fmla="*/ 324991 w 8634014"/>
              <a:gd name="connsiteY5" fmla="*/ 502653 h 706870"/>
              <a:gd name="connsiteX6" fmla="*/ 372616 w 8634014"/>
              <a:gd name="connsiteY6" fmla="*/ 622286 h 706870"/>
              <a:gd name="connsiteX7" fmla="*/ 0 w 8634014"/>
              <a:gd name="connsiteY7" fmla="*/ 706870 h 706870"/>
              <a:gd name="connsiteX0" fmla="*/ 0 w 8634014"/>
              <a:gd name="connsiteY0" fmla="*/ 706870 h 706870"/>
              <a:gd name="connsiteX1" fmla="*/ 144016 w 8634014"/>
              <a:gd name="connsiteY1" fmla="*/ 305679 h 706870"/>
              <a:gd name="connsiteX2" fmla="*/ 248791 w 8634014"/>
              <a:gd name="connsiteY2" fmla="*/ 453887 h 706870"/>
              <a:gd name="connsiteX3" fmla="*/ 8614135 w 8634014"/>
              <a:gd name="connsiteY3" fmla="*/ 0 h 706870"/>
              <a:gd name="connsiteX4" fmla="*/ 8634014 w 8634014"/>
              <a:gd name="connsiteY4" fmla="*/ 124138 h 706870"/>
              <a:gd name="connsiteX5" fmla="*/ 315466 w 8634014"/>
              <a:gd name="connsiteY5" fmla="*/ 559803 h 706870"/>
              <a:gd name="connsiteX6" fmla="*/ 372616 w 8634014"/>
              <a:gd name="connsiteY6" fmla="*/ 622286 h 706870"/>
              <a:gd name="connsiteX7" fmla="*/ 0 w 8634014"/>
              <a:gd name="connsiteY7" fmla="*/ 706870 h 706870"/>
              <a:gd name="connsiteX0" fmla="*/ 0 w 8634014"/>
              <a:gd name="connsiteY0" fmla="*/ 706870 h 706870"/>
              <a:gd name="connsiteX1" fmla="*/ 144016 w 8634014"/>
              <a:gd name="connsiteY1" fmla="*/ 305679 h 706870"/>
              <a:gd name="connsiteX2" fmla="*/ 248791 w 8634014"/>
              <a:gd name="connsiteY2" fmla="*/ 453887 h 706870"/>
              <a:gd name="connsiteX3" fmla="*/ 8614135 w 8634014"/>
              <a:gd name="connsiteY3" fmla="*/ 0 h 706870"/>
              <a:gd name="connsiteX4" fmla="*/ 8634014 w 8634014"/>
              <a:gd name="connsiteY4" fmla="*/ 124138 h 706870"/>
              <a:gd name="connsiteX5" fmla="*/ 315466 w 8634014"/>
              <a:gd name="connsiteY5" fmla="*/ 559803 h 706870"/>
              <a:gd name="connsiteX6" fmla="*/ 372616 w 8634014"/>
              <a:gd name="connsiteY6" fmla="*/ 622286 h 706870"/>
              <a:gd name="connsiteX7" fmla="*/ 0 w 8634014"/>
              <a:gd name="connsiteY7" fmla="*/ 706870 h 706870"/>
              <a:gd name="connsiteX0" fmla="*/ 0 w 8634014"/>
              <a:gd name="connsiteY0" fmla="*/ 706870 h 706870"/>
              <a:gd name="connsiteX1" fmla="*/ 144016 w 8634014"/>
              <a:gd name="connsiteY1" fmla="*/ 305679 h 706870"/>
              <a:gd name="connsiteX2" fmla="*/ 248791 w 8634014"/>
              <a:gd name="connsiteY2" fmla="*/ 453887 h 706870"/>
              <a:gd name="connsiteX3" fmla="*/ 8614135 w 8634014"/>
              <a:gd name="connsiteY3" fmla="*/ 0 h 706870"/>
              <a:gd name="connsiteX4" fmla="*/ 8634014 w 8634014"/>
              <a:gd name="connsiteY4" fmla="*/ 124138 h 706870"/>
              <a:gd name="connsiteX5" fmla="*/ 315466 w 8634014"/>
              <a:gd name="connsiteY5" fmla="*/ 559803 h 706870"/>
              <a:gd name="connsiteX6" fmla="*/ 372616 w 8634014"/>
              <a:gd name="connsiteY6" fmla="*/ 622286 h 706870"/>
              <a:gd name="connsiteX7" fmla="*/ 0 w 8634014"/>
              <a:gd name="connsiteY7" fmla="*/ 706870 h 706870"/>
              <a:gd name="connsiteX0" fmla="*/ 0 w 8634014"/>
              <a:gd name="connsiteY0" fmla="*/ 706870 h 706870"/>
              <a:gd name="connsiteX1" fmla="*/ 144016 w 8634014"/>
              <a:gd name="connsiteY1" fmla="*/ 305679 h 706870"/>
              <a:gd name="connsiteX2" fmla="*/ 248791 w 8634014"/>
              <a:gd name="connsiteY2" fmla="*/ 453887 h 706870"/>
              <a:gd name="connsiteX3" fmla="*/ 8614135 w 8634014"/>
              <a:gd name="connsiteY3" fmla="*/ 0 h 706870"/>
              <a:gd name="connsiteX4" fmla="*/ 8634014 w 8634014"/>
              <a:gd name="connsiteY4" fmla="*/ 124138 h 706870"/>
              <a:gd name="connsiteX5" fmla="*/ 315466 w 8634014"/>
              <a:gd name="connsiteY5" fmla="*/ 559803 h 706870"/>
              <a:gd name="connsiteX6" fmla="*/ 401191 w 8634014"/>
              <a:gd name="connsiteY6" fmla="*/ 660386 h 706870"/>
              <a:gd name="connsiteX7" fmla="*/ 0 w 8634014"/>
              <a:gd name="connsiteY7" fmla="*/ 706870 h 706870"/>
              <a:gd name="connsiteX0" fmla="*/ 0 w 8634014"/>
              <a:gd name="connsiteY0" fmla="*/ 706870 h 706870"/>
              <a:gd name="connsiteX1" fmla="*/ 144016 w 8634014"/>
              <a:gd name="connsiteY1" fmla="*/ 305679 h 706870"/>
              <a:gd name="connsiteX2" fmla="*/ 248791 w 8634014"/>
              <a:gd name="connsiteY2" fmla="*/ 453887 h 706870"/>
              <a:gd name="connsiteX3" fmla="*/ 8614135 w 8634014"/>
              <a:gd name="connsiteY3" fmla="*/ 0 h 706870"/>
              <a:gd name="connsiteX4" fmla="*/ 8634014 w 8634014"/>
              <a:gd name="connsiteY4" fmla="*/ 124138 h 706870"/>
              <a:gd name="connsiteX5" fmla="*/ 315466 w 8634014"/>
              <a:gd name="connsiteY5" fmla="*/ 559803 h 706870"/>
              <a:gd name="connsiteX6" fmla="*/ 401191 w 8634014"/>
              <a:gd name="connsiteY6" fmla="*/ 660386 h 706870"/>
              <a:gd name="connsiteX7" fmla="*/ 0 w 8634014"/>
              <a:gd name="connsiteY7" fmla="*/ 706870 h 706870"/>
              <a:gd name="connsiteX0" fmla="*/ 0 w 8634014"/>
              <a:gd name="connsiteY0" fmla="*/ 706870 h 706870"/>
              <a:gd name="connsiteX1" fmla="*/ 144016 w 8634014"/>
              <a:gd name="connsiteY1" fmla="*/ 305679 h 706870"/>
              <a:gd name="connsiteX2" fmla="*/ 248791 w 8634014"/>
              <a:gd name="connsiteY2" fmla="*/ 453887 h 706870"/>
              <a:gd name="connsiteX3" fmla="*/ 8614135 w 8634014"/>
              <a:gd name="connsiteY3" fmla="*/ 0 h 706870"/>
              <a:gd name="connsiteX4" fmla="*/ 8634014 w 8634014"/>
              <a:gd name="connsiteY4" fmla="*/ 124138 h 706870"/>
              <a:gd name="connsiteX5" fmla="*/ 315466 w 8634014"/>
              <a:gd name="connsiteY5" fmla="*/ 559803 h 706870"/>
              <a:gd name="connsiteX6" fmla="*/ 401191 w 8634014"/>
              <a:gd name="connsiteY6" fmla="*/ 660386 h 706870"/>
              <a:gd name="connsiteX7" fmla="*/ 0 w 8634014"/>
              <a:gd name="connsiteY7" fmla="*/ 706870 h 706870"/>
              <a:gd name="connsiteX0" fmla="*/ 0 w 8634014"/>
              <a:gd name="connsiteY0" fmla="*/ 706870 h 706870"/>
              <a:gd name="connsiteX1" fmla="*/ 144016 w 8634014"/>
              <a:gd name="connsiteY1" fmla="*/ 305679 h 706870"/>
              <a:gd name="connsiteX2" fmla="*/ 248791 w 8634014"/>
              <a:gd name="connsiteY2" fmla="*/ 453887 h 706870"/>
              <a:gd name="connsiteX3" fmla="*/ 8614135 w 8634014"/>
              <a:gd name="connsiteY3" fmla="*/ 0 h 706870"/>
              <a:gd name="connsiteX4" fmla="*/ 8634014 w 8634014"/>
              <a:gd name="connsiteY4" fmla="*/ 124138 h 706870"/>
              <a:gd name="connsiteX5" fmla="*/ 315466 w 8634014"/>
              <a:gd name="connsiteY5" fmla="*/ 559803 h 706870"/>
              <a:gd name="connsiteX6" fmla="*/ 401191 w 8634014"/>
              <a:gd name="connsiteY6" fmla="*/ 660386 h 706870"/>
              <a:gd name="connsiteX7" fmla="*/ 0 w 8634014"/>
              <a:gd name="connsiteY7" fmla="*/ 706870 h 706870"/>
              <a:gd name="connsiteX0" fmla="*/ 0 w 8634014"/>
              <a:gd name="connsiteY0" fmla="*/ 706870 h 706870"/>
              <a:gd name="connsiteX1" fmla="*/ 144016 w 8634014"/>
              <a:gd name="connsiteY1" fmla="*/ 305679 h 706870"/>
              <a:gd name="connsiteX2" fmla="*/ 248791 w 8634014"/>
              <a:gd name="connsiteY2" fmla="*/ 453887 h 706870"/>
              <a:gd name="connsiteX3" fmla="*/ 8614135 w 8634014"/>
              <a:gd name="connsiteY3" fmla="*/ 0 h 706870"/>
              <a:gd name="connsiteX4" fmla="*/ 8634014 w 8634014"/>
              <a:gd name="connsiteY4" fmla="*/ 124138 h 706870"/>
              <a:gd name="connsiteX5" fmla="*/ 315466 w 8634014"/>
              <a:gd name="connsiteY5" fmla="*/ 559803 h 706870"/>
              <a:gd name="connsiteX6" fmla="*/ 401191 w 8634014"/>
              <a:gd name="connsiteY6" fmla="*/ 660386 h 706870"/>
              <a:gd name="connsiteX7" fmla="*/ 0 w 8634014"/>
              <a:gd name="connsiteY7" fmla="*/ 706870 h 706870"/>
              <a:gd name="connsiteX0" fmla="*/ 0 w 8634014"/>
              <a:gd name="connsiteY0" fmla="*/ 706870 h 706870"/>
              <a:gd name="connsiteX1" fmla="*/ 144016 w 8634014"/>
              <a:gd name="connsiteY1" fmla="*/ 305679 h 706870"/>
              <a:gd name="connsiteX2" fmla="*/ 248791 w 8634014"/>
              <a:gd name="connsiteY2" fmla="*/ 453887 h 706870"/>
              <a:gd name="connsiteX3" fmla="*/ 8614135 w 8634014"/>
              <a:gd name="connsiteY3" fmla="*/ 0 h 706870"/>
              <a:gd name="connsiteX4" fmla="*/ 8634014 w 8634014"/>
              <a:gd name="connsiteY4" fmla="*/ 124138 h 706870"/>
              <a:gd name="connsiteX5" fmla="*/ 315466 w 8634014"/>
              <a:gd name="connsiteY5" fmla="*/ 559803 h 706870"/>
              <a:gd name="connsiteX6" fmla="*/ 401191 w 8634014"/>
              <a:gd name="connsiteY6" fmla="*/ 660386 h 706870"/>
              <a:gd name="connsiteX7" fmla="*/ 0 w 8634014"/>
              <a:gd name="connsiteY7" fmla="*/ 706870 h 706870"/>
              <a:gd name="connsiteX0" fmla="*/ 0 w 8634014"/>
              <a:gd name="connsiteY0" fmla="*/ 706870 h 706870"/>
              <a:gd name="connsiteX1" fmla="*/ 144016 w 8634014"/>
              <a:gd name="connsiteY1" fmla="*/ 305679 h 706870"/>
              <a:gd name="connsiteX2" fmla="*/ 248791 w 8634014"/>
              <a:gd name="connsiteY2" fmla="*/ 453887 h 706870"/>
              <a:gd name="connsiteX3" fmla="*/ 8614135 w 8634014"/>
              <a:gd name="connsiteY3" fmla="*/ 0 h 706870"/>
              <a:gd name="connsiteX4" fmla="*/ 8634014 w 8634014"/>
              <a:gd name="connsiteY4" fmla="*/ 124138 h 706870"/>
              <a:gd name="connsiteX5" fmla="*/ 315466 w 8634014"/>
              <a:gd name="connsiteY5" fmla="*/ 559803 h 706870"/>
              <a:gd name="connsiteX6" fmla="*/ 401191 w 8634014"/>
              <a:gd name="connsiteY6" fmla="*/ 660386 h 706870"/>
              <a:gd name="connsiteX7" fmla="*/ 0 w 8634014"/>
              <a:gd name="connsiteY7" fmla="*/ 706870 h 70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634014" h="706870">
                <a:moveTo>
                  <a:pt x="0" y="706870"/>
                </a:moveTo>
                <a:lnTo>
                  <a:pt x="144016" y="305679"/>
                </a:lnTo>
                <a:lnTo>
                  <a:pt x="248791" y="453887"/>
                </a:lnTo>
                <a:cubicBezTo>
                  <a:pt x="1424339" y="-63807"/>
                  <a:pt x="6769352" y="464400"/>
                  <a:pt x="8614135" y="0"/>
                </a:cubicBezTo>
                <a:lnTo>
                  <a:pt x="8634014" y="124138"/>
                </a:lnTo>
                <a:cubicBezTo>
                  <a:pt x="6382969" y="604816"/>
                  <a:pt x="2288215" y="53576"/>
                  <a:pt x="315466" y="559803"/>
                </a:cubicBezTo>
                <a:lnTo>
                  <a:pt x="401191" y="660386"/>
                </a:lnTo>
                <a:lnTo>
                  <a:pt x="0" y="706870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45102" name="Группа 3"/>
          <p:cNvGrpSpPr>
            <a:grpSpLocks/>
          </p:cNvGrpSpPr>
          <p:nvPr/>
        </p:nvGrpSpPr>
        <p:grpSpPr bwMode="auto">
          <a:xfrm>
            <a:off x="19050" y="-44450"/>
            <a:ext cx="969963" cy="1241425"/>
            <a:chOff x="-19448" y="332656"/>
            <a:chExt cx="1783136" cy="1999120"/>
          </a:xfrm>
        </p:grpSpPr>
        <p:sp>
          <p:nvSpPr>
            <p:cNvPr id="12" name="Овал 11"/>
            <p:cNvSpPr/>
            <p:nvPr/>
          </p:nvSpPr>
          <p:spPr>
            <a:xfrm>
              <a:off x="683884" y="764692"/>
              <a:ext cx="431921" cy="288875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" name="Овал 12"/>
            <p:cNvSpPr/>
            <p:nvPr/>
          </p:nvSpPr>
          <p:spPr>
            <a:xfrm>
              <a:off x="36002" y="1700341"/>
              <a:ext cx="393981" cy="432034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4" name="Овал 13"/>
            <p:cNvSpPr/>
            <p:nvPr/>
          </p:nvSpPr>
          <p:spPr>
            <a:xfrm>
              <a:off x="324922" y="1485602"/>
              <a:ext cx="933884" cy="286319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pic>
          <p:nvPicPr>
            <p:cNvPr id="45130" name="Рисунок 14" descr="_1_~1.JP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798" b="6718"/>
            <a:stretch>
              <a:fillRect/>
            </a:stretch>
          </p:blipFill>
          <p:spPr bwMode="auto">
            <a:xfrm>
              <a:off x="-19448" y="332656"/>
              <a:ext cx="1783136" cy="1999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5103" name="Группа 8"/>
          <p:cNvGrpSpPr>
            <a:grpSpLocks/>
          </p:cNvGrpSpPr>
          <p:nvPr/>
        </p:nvGrpSpPr>
        <p:grpSpPr bwMode="auto">
          <a:xfrm>
            <a:off x="8240713" y="-26988"/>
            <a:ext cx="957262" cy="1223963"/>
            <a:chOff x="7452320" y="-8901"/>
            <a:chExt cx="1691681" cy="2645813"/>
          </a:xfrm>
        </p:grpSpPr>
        <p:sp>
          <p:nvSpPr>
            <p:cNvPr id="17" name="Овал 16"/>
            <p:cNvSpPr/>
            <p:nvPr/>
          </p:nvSpPr>
          <p:spPr>
            <a:xfrm>
              <a:off x="8100376" y="145525"/>
              <a:ext cx="288961" cy="428959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pic>
          <p:nvPicPr>
            <p:cNvPr id="45126" name="Рисунок 17" descr="Cartoon-Clipart-Free-18.gif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2678" r="17007" b="5669"/>
            <a:stretch>
              <a:fillRect/>
            </a:stretch>
          </p:blipFill>
          <p:spPr bwMode="auto">
            <a:xfrm>
              <a:off x="7452320" y="-8901"/>
              <a:ext cx="1691681" cy="2645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6" name="Заголовок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600" dirty="0" smtClean="0"/>
              <a:t>ПРИМЕНЯЕМ НОВЫЕ ЗНАНИЯ</a:t>
            </a:r>
            <a:endParaRPr lang="ru-RU" sz="3600" dirty="0"/>
          </a:p>
        </p:txBody>
      </p:sp>
      <p:graphicFrame>
        <p:nvGraphicFramePr>
          <p:cNvPr id="20" name="Таблица 19"/>
          <p:cNvGraphicFramePr>
            <a:graphicFrameLocks noGrp="1"/>
          </p:cNvGraphicFramePr>
          <p:nvPr/>
        </p:nvGraphicFramePr>
        <p:xfrm>
          <a:off x="250825" y="1187450"/>
          <a:ext cx="8640763" cy="7429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120"/>
                <a:gridCol w="2160120"/>
                <a:gridCol w="2160120"/>
                <a:gridCol w="216012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 тыс. до н.э. </a:t>
                      </a:r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 тыс. до н.э. </a:t>
                      </a:r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 тыс. до н.э. </a:t>
                      </a:r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2 тыс. до н.э.</a:t>
                      </a:r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4" name="Скругленный прямоугольник 23"/>
          <p:cNvSpPr/>
          <p:nvPr/>
        </p:nvSpPr>
        <p:spPr>
          <a:xfrm>
            <a:off x="252000" y="4320000"/>
            <a:ext cx="8640000" cy="1736646"/>
          </a:xfrm>
          <a:prstGeom prst="roundRect">
            <a:avLst/>
          </a:prstGeom>
          <a:blipFill>
            <a:blip r:embed="rId5"/>
            <a:tile tx="0" ty="0" sx="100000" sy="100000" flip="none" algn="tl"/>
          </a:blipFill>
          <a:ln w="25400">
            <a:solidFill>
              <a:schemeClr val="bg1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indent="365125"/>
            <a:r>
              <a:rPr lang="ru-RU" sz="3200" b="1">
                <a:solidFill>
                  <a:srgbClr val="0070C0"/>
                </a:solidFill>
                <a:latin typeface="Comic Sans MS" pitchFamily="66" charset="0"/>
              </a:rPr>
              <a:t>Повышенный уровень</a:t>
            </a:r>
            <a:r>
              <a:rPr lang="ru-RU" sz="3200" b="1">
                <a:solidFill>
                  <a:srgbClr val="3366FF"/>
                </a:solidFill>
                <a:latin typeface="Comic Sans MS" pitchFamily="66" charset="0"/>
              </a:rPr>
              <a:t>.</a:t>
            </a:r>
            <a:r>
              <a:rPr lang="ru-RU" sz="3200" b="1">
                <a:solidFill>
                  <a:srgbClr val="00B0F0"/>
                </a:solidFill>
                <a:latin typeface="Comic Sans MS" pitchFamily="66" charset="0"/>
              </a:rPr>
              <a:t> </a:t>
            </a:r>
            <a:r>
              <a:rPr lang="ru-RU" sz="3200">
                <a:latin typeface="Comic Sans MS" pitchFamily="66" charset="0"/>
              </a:rPr>
              <a:t>Подсчитай, сколько веков назад произошло это событие.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Таблица 22"/>
          <p:cNvGraphicFramePr>
            <a:graphicFrameLocks noGrp="1"/>
          </p:cNvGraphicFramePr>
          <p:nvPr/>
        </p:nvGraphicFramePr>
        <p:xfrm>
          <a:off x="252413" y="2519363"/>
          <a:ext cx="8615362" cy="1382712"/>
        </p:xfrm>
        <a:graphic>
          <a:graphicData uri="http://schemas.openxmlformats.org/drawingml/2006/table">
            <a:tbl>
              <a:tblPr/>
              <a:tblGrid>
                <a:gridCol w="574675"/>
                <a:gridCol w="860425"/>
                <a:gridCol w="719137"/>
                <a:gridCol w="717550"/>
                <a:gridCol w="717550"/>
                <a:gridCol w="719138"/>
                <a:gridCol w="717550"/>
                <a:gridCol w="717550"/>
                <a:gridCol w="717550"/>
                <a:gridCol w="719137"/>
                <a:gridCol w="717550"/>
                <a:gridCol w="717550"/>
              </a:tblGrid>
              <a:tr h="371475">
                <a:tc gridSpan="10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Comic Sans MS" pitchFamily="66" charset="0"/>
                        </a:rPr>
                        <a:t>1 тысячелетие до н.э.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Comic Sans MS" pitchFamily="66" charset="0"/>
                        </a:rPr>
                        <a:t>Наша эра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Comic Sans MS" pitchFamily="66" charset="0"/>
                        </a:rPr>
                        <a:t>X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Comic Sans MS" pitchFamily="66" charset="0"/>
                        </a:rPr>
                        <a:t>IX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Comic Sans MS" pitchFamily="66" charset="0"/>
                        </a:rPr>
                        <a:t>VIII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Comic Sans MS" pitchFamily="66" charset="0"/>
                        </a:rPr>
                        <a:t>VII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Comic Sans MS" pitchFamily="66" charset="0"/>
                        </a:rPr>
                        <a:t>VI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Comic Sans MS" pitchFamily="66" charset="0"/>
                        </a:rPr>
                        <a:t>V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Comic Sans MS" pitchFamily="66" charset="0"/>
                        </a:rPr>
                        <a:t>IV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Comic Sans MS" pitchFamily="66" charset="0"/>
                        </a:rPr>
                        <a:t>III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Comic Sans MS" pitchFamily="66" charset="0"/>
                        </a:rPr>
                        <a:t>II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Comic Sans MS" pitchFamily="66" charset="0"/>
                        </a:rPr>
                        <a:t>I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Comic Sans MS" pitchFamily="66" charset="0"/>
                        </a:rPr>
                        <a:t>1 тыс.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Comic Sans MS" pitchFamily="66" charset="0"/>
                        </a:rPr>
                        <a:t>2 тыс.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CDE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6EF"/>
                    </a:solidFill>
                  </a:tcPr>
                </a:tc>
              </a:tr>
            </a:tbl>
          </a:graphicData>
        </a:graphic>
      </p:graphicFrame>
      <p:sp>
        <p:nvSpPr>
          <p:cNvPr id="19" name="Стрелка влево 4"/>
          <p:cNvSpPr/>
          <p:nvPr/>
        </p:nvSpPr>
        <p:spPr>
          <a:xfrm>
            <a:off x="265113" y="1871663"/>
            <a:ext cx="8632825" cy="684212"/>
          </a:xfrm>
          <a:custGeom>
            <a:avLst/>
            <a:gdLst>
              <a:gd name="connsiteX0" fmla="*/ 0 w 8455109"/>
              <a:gd name="connsiteY0" fmla="*/ 144016 h 288032"/>
              <a:gd name="connsiteX1" fmla="*/ 144016 w 8455109"/>
              <a:gd name="connsiteY1" fmla="*/ 0 h 288032"/>
              <a:gd name="connsiteX2" fmla="*/ 144016 w 8455109"/>
              <a:gd name="connsiteY2" fmla="*/ 72008 h 288032"/>
              <a:gd name="connsiteX3" fmla="*/ 8455109 w 8455109"/>
              <a:gd name="connsiteY3" fmla="*/ 72008 h 288032"/>
              <a:gd name="connsiteX4" fmla="*/ 8455109 w 8455109"/>
              <a:gd name="connsiteY4" fmla="*/ 216024 h 288032"/>
              <a:gd name="connsiteX5" fmla="*/ 144016 w 8455109"/>
              <a:gd name="connsiteY5" fmla="*/ 216024 h 288032"/>
              <a:gd name="connsiteX6" fmla="*/ 144016 w 8455109"/>
              <a:gd name="connsiteY6" fmla="*/ 288032 h 288032"/>
              <a:gd name="connsiteX7" fmla="*/ 0 w 8455109"/>
              <a:gd name="connsiteY7" fmla="*/ 144016 h 288032"/>
              <a:gd name="connsiteX0" fmla="*/ 0 w 8614135"/>
              <a:gd name="connsiteY0" fmla="*/ 449695 h 593711"/>
              <a:gd name="connsiteX1" fmla="*/ 144016 w 8614135"/>
              <a:gd name="connsiteY1" fmla="*/ 305679 h 593711"/>
              <a:gd name="connsiteX2" fmla="*/ 144016 w 8614135"/>
              <a:gd name="connsiteY2" fmla="*/ 377687 h 593711"/>
              <a:gd name="connsiteX3" fmla="*/ 8614135 w 8614135"/>
              <a:gd name="connsiteY3" fmla="*/ 0 h 593711"/>
              <a:gd name="connsiteX4" fmla="*/ 8455109 w 8614135"/>
              <a:gd name="connsiteY4" fmla="*/ 521703 h 593711"/>
              <a:gd name="connsiteX5" fmla="*/ 144016 w 8614135"/>
              <a:gd name="connsiteY5" fmla="*/ 521703 h 593711"/>
              <a:gd name="connsiteX6" fmla="*/ 144016 w 8614135"/>
              <a:gd name="connsiteY6" fmla="*/ 593711 h 593711"/>
              <a:gd name="connsiteX7" fmla="*/ 0 w 8614135"/>
              <a:gd name="connsiteY7" fmla="*/ 449695 h 593711"/>
              <a:gd name="connsiteX0" fmla="*/ 0 w 8634014"/>
              <a:gd name="connsiteY0" fmla="*/ 449695 h 593711"/>
              <a:gd name="connsiteX1" fmla="*/ 144016 w 8634014"/>
              <a:gd name="connsiteY1" fmla="*/ 305679 h 593711"/>
              <a:gd name="connsiteX2" fmla="*/ 144016 w 8634014"/>
              <a:gd name="connsiteY2" fmla="*/ 377687 h 593711"/>
              <a:gd name="connsiteX3" fmla="*/ 8614135 w 8634014"/>
              <a:gd name="connsiteY3" fmla="*/ 0 h 593711"/>
              <a:gd name="connsiteX4" fmla="*/ 8634014 w 8634014"/>
              <a:gd name="connsiteY4" fmla="*/ 124138 h 593711"/>
              <a:gd name="connsiteX5" fmla="*/ 144016 w 8634014"/>
              <a:gd name="connsiteY5" fmla="*/ 521703 h 593711"/>
              <a:gd name="connsiteX6" fmla="*/ 144016 w 8634014"/>
              <a:gd name="connsiteY6" fmla="*/ 593711 h 593711"/>
              <a:gd name="connsiteX7" fmla="*/ 0 w 8634014"/>
              <a:gd name="connsiteY7" fmla="*/ 449695 h 593711"/>
              <a:gd name="connsiteX0" fmla="*/ 0 w 8634014"/>
              <a:gd name="connsiteY0" fmla="*/ 449695 h 593711"/>
              <a:gd name="connsiteX1" fmla="*/ 144016 w 8634014"/>
              <a:gd name="connsiteY1" fmla="*/ 305679 h 593711"/>
              <a:gd name="connsiteX2" fmla="*/ 144016 w 8634014"/>
              <a:gd name="connsiteY2" fmla="*/ 377687 h 593711"/>
              <a:gd name="connsiteX3" fmla="*/ 8614135 w 8634014"/>
              <a:gd name="connsiteY3" fmla="*/ 0 h 593711"/>
              <a:gd name="connsiteX4" fmla="*/ 8634014 w 8634014"/>
              <a:gd name="connsiteY4" fmla="*/ 124138 h 593711"/>
              <a:gd name="connsiteX5" fmla="*/ 144016 w 8634014"/>
              <a:gd name="connsiteY5" fmla="*/ 521703 h 593711"/>
              <a:gd name="connsiteX6" fmla="*/ 144016 w 8634014"/>
              <a:gd name="connsiteY6" fmla="*/ 593711 h 593711"/>
              <a:gd name="connsiteX7" fmla="*/ 0 w 8634014"/>
              <a:gd name="connsiteY7" fmla="*/ 449695 h 593711"/>
              <a:gd name="connsiteX0" fmla="*/ 0 w 8634014"/>
              <a:gd name="connsiteY0" fmla="*/ 449695 h 593711"/>
              <a:gd name="connsiteX1" fmla="*/ 144016 w 8634014"/>
              <a:gd name="connsiteY1" fmla="*/ 305679 h 593711"/>
              <a:gd name="connsiteX2" fmla="*/ 144016 w 8634014"/>
              <a:gd name="connsiteY2" fmla="*/ 377687 h 593711"/>
              <a:gd name="connsiteX3" fmla="*/ 8614135 w 8634014"/>
              <a:gd name="connsiteY3" fmla="*/ 0 h 593711"/>
              <a:gd name="connsiteX4" fmla="*/ 8634014 w 8634014"/>
              <a:gd name="connsiteY4" fmla="*/ 124138 h 593711"/>
              <a:gd name="connsiteX5" fmla="*/ 144016 w 8634014"/>
              <a:gd name="connsiteY5" fmla="*/ 521703 h 593711"/>
              <a:gd name="connsiteX6" fmla="*/ 144016 w 8634014"/>
              <a:gd name="connsiteY6" fmla="*/ 593711 h 593711"/>
              <a:gd name="connsiteX7" fmla="*/ 0 w 8634014"/>
              <a:gd name="connsiteY7" fmla="*/ 449695 h 593711"/>
              <a:gd name="connsiteX0" fmla="*/ 0 w 8634014"/>
              <a:gd name="connsiteY0" fmla="*/ 706870 h 706870"/>
              <a:gd name="connsiteX1" fmla="*/ 144016 w 8634014"/>
              <a:gd name="connsiteY1" fmla="*/ 305679 h 706870"/>
              <a:gd name="connsiteX2" fmla="*/ 144016 w 8634014"/>
              <a:gd name="connsiteY2" fmla="*/ 377687 h 706870"/>
              <a:gd name="connsiteX3" fmla="*/ 8614135 w 8634014"/>
              <a:gd name="connsiteY3" fmla="*/ 0 h 706870"/>
              <a:gd name="connsiteX4" fmla="*/ 8634014 w 8634014"/>
              <a:gd name="connsiteY4" fmla="*/ 124138 h 706870"/>
              <a:gd name="connsiteX5" fmla="*/ 144016 w 8634014"/>
              <a:gd name="connsiteY5" fmla="*/ 521703 h 706870"/>
              <a:gd name="connsiteX6" fmla="*/ 144016 w 8634014"/>
              <a:gd name="connsiteY6" fmla="*/ 593711 h 706870"/>
              <a:gd name="connsiteX7" fmla="*/ 0 w 8634014"/>
              <a:gd name="connsiteY7" fmla="*/ 706870 h 706870"/>
              <a:gd name="connsiteX0" fmla="*/ 0 w 8634014"/>
              <a:gd name="connsiteY0" fmla="*/ 706870 h 706870"/>
              <a:gd name="connsiteX1" fmla="*/ 144016 w 8634014"/>
              <a:gd name="connsiteY1" fmla="*/ 305679 h 706870"/>
              <a:gd name="connsiteX2" fmla="*/ 324991 w 8634014"/>
              <a:gd name="connsiteY2" fmla="*/ 377687 h 706870"/>
              <a:gd name="connsiteX3" fmla="*/ 8614135 w 8634014"/>
              <a:gd name="connsiteY3" fmla="*/ 0 h 706870"/>
              <a:gd name="connsiteX4" fmla="*/ 8634014 w 8634014"/>
              <a:gd name="connsiteY4" fmla="*/ 124138 h 706870"/>
              <a:gd name="connsiteX5" fmla="*/ 144016 w 8634014"/>
              <a:gd name="connsiteY5" fmla="*/ 521703 h 706870"/>
              <a:gd name="connsiteX6" fmla="*/ 144016 w 8634014"/>
              <a:gd name="connsiteY6" fmla="*/ 593711 h 706870"/>
              <a:gd name="connsiteX7" fmla="*/ 0 w 8634014"/>
              <a:gd name="connsiteY7" fmla="*/ 706870 h 706870"/>
              <a:gd name="connsiteX0" fmla="*/ 0 w 8634014"/>
              <a:gd name="connsiteY0" fmla="*/ 706870 h 706870"/>
              <a:gd name="connsiteX1" fmla="*/ 144016 w 8634014"/>
              <a:gd name="connsiteY1" fmla="*/ 305679 h 706870"/>
              <a:gd name="connsiteX2" fmla="*/ 324991 w 8634014"/>
              <a:gd name="connsiteY2" fmla="*/ 377687 h 706870"/>
              <a:gd name="connsiteX3" fmla="*/ 8614135 w 8634014"/>
              <a:gd name="connsiteY3" fmla="*/ 0 h 706870"/>
              <a:gd name="connsiteX4" fmla="*/ 8634014 w 8634014"/>
              <a:gd name="connsiteY4" fmla="*/ 124138 h 706870"/>
              <a:gd name="connsiteX5" fmla="*/ 324991 w 8634014"/>
              <a:gd name="connsiteY5" fmla="*/ 502653 h 706870"/>
              <a:gd name="connsiteX6" fmla="*/ 144016 w 8634014"/>
              <a:gd name="connsiteY6" fmla="*/ 593711 h 706870"/>
              <a:gd name="connsiteX7" fmla="*/ 0 w 8634014"/>
              <a:gd name="connsiteY7" fmla="*/ 706870 h 706870"/>
              <a:gd name="connsiteX0" fmla="*/ 0 w 8634014"/>
              <a:gd name="connsiteY0" fmla="*/ 706870 h 706870"/>
              <a:gd name="connsiteX1" fmla="*/ 144016 w 8634014"/>
              <a:gd name="connsiteY1" fmla="*/ 305679 h 706870"/>
              <a:gd name="connsiteX2" fmla="*/ 324991 w 8634014"/>
              <a:gd name="connsiteY2" fmla="*/ 377687 h 706870"/>
              <a:gd name="connsiteX3" fmla="*/ 8614135 w 8634014"/>
              <a:gd name="connsiteY3" fmla="*/ 0 h 706870"/>
              <a:gd name="connsiteX4" fmla="*/ 8634014 w 8634014"/>
              <a:gd name="connsiteY4" fmla="*/ 124138 h 706870"/>
              <a:gd name="connsiteX5" fmla="*/ 324991 w 8634014"/>
              <a:gd name="connsiteY5" fmla="*/ 502653 h 706870"/>
              <a:gd name="connsiteX6" fmla="*/ 372616 w 8634014"/>
              <a:gd name="connsiteY6" fmla="*/ 622286 h 706870"/>
              <a:gd name="connsiteX7" fmla="*/ 0 w 8634014"/>
              <a:gd name="connsiteY7" fmla="*/ 706870 h 706870"/>
              <a:gd name="connsiteX0" fmla="*/ 0 w 8634014"/>
              <a:gd name="connsiteY0" fmla="*/ 706870 h 706870"/>
              <a:gd name="connsiteX1" fmla="*/ 144016 w 8634014"/>
              <a:gd name="connsiteY1" fmla="*/ 305679 h 706870"/>
              <a:gd name="connsiteX2" fmla="*/ 248791 w 8634014"/>
              <a:gd name="connsiteY2" fmla="*/ 453887 h 706870"/>
              <a:gd name="connsiteX3" fmla="*/ 8614135 w 8634014"/>
              <a:gd name="connsiteY3" fmla="*/ 0 h 706870"/>
              <a:gd name="connsiteX4" fmla="*/ 8634014 w 8634014"/>
              <a:gd name="connsiteY4" fmla="*/ 124138 h 706870"/>
              <a:gd name="connsiteX5" fmla="*/ 324991 w 8634014"/>
              <a:gd name="connsiteY5" fmla="*/ 502653 h 706870"/>
              <a:gd name="connsiteX6" fmla="*/ 372616 w 8634014"/>
              <a:gd name="connsiteY6" fmla="*/ 622286 h 706870"/>
              <a:gd name="connsiteX7" fmla="*/ 0 w 8634014"/>
              <a:gd name="connsiteY7" fmla="*/ 706870 h 706870"/>
              <a:gd name="connsiteX0" fmla="*/ 0 w 8634014"/>
              <a:gd name="connsiteY0" fmla="*/ 706870 h 706870"/>
              <a:gd name="connsiteX1" fmla="*/ 144016 w 8634014"/>
              <a:gd name="connsiteY1" fmla="*/ 305679 h 706870"/>
              <a:gd name="connsiteX2" fmla="*/ 248791 w 8634014"/>
              <a:gd name="connsiteY2" fmla="*/ 453887 h 706870"/>
              <a:gd name="connsiteX3" fmla="*/ 8614135 w 8634014"/>
              <a:gd name="connsiteY3" fmla="*/ 0 h 706870"/>
              <a:gd name="connsiteX4" fmla="*/ 8634014 w 8634014"/>
              <a:gd name="connsiteY4" fmla="*/ 124138 h 706870"/>
              <a:gd name="connsiteX5" fmla="*/ 315466 w 8634014"/>
              <a:gd name="connsiteY5" fmla="*/ 559803 h 706870"/>
              <a:gd name="connsiteX6" fmla="*/ 372616 w 8634014"/>
              <a:gd name="connsiteY6" fmla="*/ 622286 h 706870"/>
              <a:gd name="connsiteX7" fmla="*/ 0 w 8634014"/>
              <a:gd name="connsiteY7" fmla="*/ 706870 h 706870"/>
              <a:gd name="connsiteX0" fmla="*/ 0 w 8634014"/>
              <a:gd name="connsiteY0" fmla="*/ 706870 h 706870"/>
              <a:gd name="connsiteX1" fmla="*/ 144016 w 8634014"/>
              <a:gd name="connsiteY1" fmla="*/ 305679 h 706870"/>
              <a:gd name="connsiteX2" fmla="*/ 248791 w 8634014"/>
              <a:gd name="connsiteY2" fmla="*/ 453887 h 706870"/>
              <a:gd name="connsiteX3" fmla="*/ 8614135 w 8634014"/>
              <a:gd name="connsiteY3" fmla="*/ 0 h 706870"/>
              <a:gd name="connsiteX4" fmla="*/ 8634014 w 8634014"/>
              <a:gd name="connsiteY4" fmla="*/ 124138 h 706870"/>
              <a:gd name="connsiteX5" fmla="*/ 315466 w 8634014"/>
              <a:gd name="connsiteY5" fmla="*/ 559803 h 706870"/>
              <a:gd name="connsiteX6" fmla="*/ 372616 w 8634014"/>
              <a:gd name="connsiteY6" fmla="*/ 622286 h 706870"/>
              <a:gd name="connsiteX7" fmla="*/ 0 w 8634014"/>
              <a:gd name="connsiteY7" fmla="*/ 706870 h 706870"/>
              <a:gd name="connsiteX0" fmla="*/ 0 w 8634014"/>
              <a:gd name="connsiteY0" fmla="*/ 706870 h 706870"/>
              <a:gd name="connsiteX1" fmla="*/ 144016 w 8634014"/>
              <a:gd name="connsiteY1" fmla="*/ 305679 h 706870"/>
              <a:gd name="connsiteX2" fmla="*/ 248791 w 8634014"/>
              <a:gd name="connsiteY2" fmla="*/ 453887 h 706870"/>
              <a:gd name="connsiteX3" fmla="*/ 8614135 w 8634014"/>
              <a:gd name="connsiteY3" fmla="*/ 0 h 706870"/>
              <a:gd name="connsiteX4" fmla="*/ 8634014 w 8634014"/>
              <a:gd name="connsiteY4" fmla="*/ 124138 h 706870"/>
              <a:gd name="connsiteX5" fmla="*/ 315466 w 8634014"/>
              <a:gd name="connsiteY5" fmla="*/ 559803 h 706870"/>
              <a:gd name="connsiteX6" fmla="*/ 372616 w 8634014"/>
              <a:gd name="connsiteY6" fmla="*/ 622286 h 706870"/>
              <a:gd name="connsiteX7" fmla="*/ 0 w 8634014"/>
              <a:gd name="connsiteY7" fmla="*/ 706870 h 706870"/>
              <a:gd name="connsiteX0" fmla="*/ 0 w 8634014"/>
              <a:gd name="connsiteY0" fmla="*/ 706870 h 706870"/>
              <a:gd name="connsiteX1" fmla="*/ 144016 w 8634014"/>
              <a:gd name="connsiteY1" fmla="*/ 305679 h 706870"/>
              <a:gd name="connsiteX2" fmla="*/ 248791 w 8634014"/>
              <a:gd name="connsiteY2" fmla="*/ 453887 h 706870"/>
              <a:gd name="connsiteX3" fmla="*/ 8614135 w 8634014"/>
              <a:gd name="connsiteY3" fmla="*/ 0 h 706870"/>
              <a:gd name="connsiteX4" fmla="*/ 8634014 w 8634014"/>
              <a:gd name="connsiteY4" fmla="*/ 124138 h 706870"/>
              <a:gd name="connsiteX5" fmla="*/ 315466 w 8634014"/>
              <a:gd name="connsiteY5" fmla="*/ 559803 h 706870"/>
              <a:gd name="connsiteX6" fmla="*/ 401191 w 8634014"/>
              <a:gd name="connsiteY6" fmla="*/ 660386 h 706870"/>
              <a:gd name="connsiteX7" fmla="*/ 0 w 8634014"/>
              <a:gd name="connsiteY7" fmla="*/ 706870 h 706870"/>
              <a:gd name="connsiteX0" fmla="*/ 0 w 8634014"/>
              <a:gd name="connsiteY0" fmla="*/ 706870 h 706870"/>
              <a:gd name="connsiteX1" fmla="*/ 144016 w 8634014"/>
              <a:gd name="connsiteY1" fmla="*/ 305679 h 706870"/>
              <a:gd name="connsiteX2" fmla="*/ 248791 w 8634014"/>
              <a:gd name="connsiteY2" fmla="*/ 453887 h 706870"/>
              <a:gd name="connsiteX3" fmla="*/ 8614135 w 8634014"/>
              <a:gd name="connsiteY3" fmla="*/ 0 h 706870"/>
              <a:gd name="connsiteX4" fmla="*/ 8634014 w 8634014"/>
              <a:gd name="connsiteY4" fmla="*/ 124138 h 706870"/>
              <a:gd name="connsiteX5" fmla="*/ 315466 w 8634014"/>
              <a:gd name="connsiteY5" fmla="*/ 559803 h 706870"/>
              <a:gd name="connsiteX6" fmla="*/ 401191 w 8634014"/>
              <a:gd name="connsiteY6" fmla="*/ 660386 h 706870"/>
              <a:gd name="connsiteX7" fmla="*/ 0 w 8634014"/>
              <a:gd name="connsiteY7" fmla="*/ 706870 h 706870"/>
              <a:gd name="connsiteX0" fmla="*/ 0 w 8634014"/>
              <a:gd name="connsiteY0" fmla="*/ 706870 h 706870"/>
              <a:gd name="connsiteX1" fmla="*/ 144016 w 8634014"/>
              <a:gd name="connsiteY1" fmla="*/ 305679 h 706870"/>
              <a:gd name="connsiteX2" fmla="*/ 248791 w 8634014"/>
              <a:gd name="connsiteY2" fmla="*/ 453887 h 706870"/>
              <a:gd name="connsiteX3" fmla="*/ 8614135 w 8634014"/>
              <a:gd name="connsiteY3" fmla="*/ 0 h 706870"/>
              <a:gd name="connsiteX4" fmla="*/ 8634014 w 8634014"/>
              <a:gd name="connsiteY4" fmla="*/ 124138 h 706870"/>
              <a:gd name="connsiteX5" fmla="*/ 315466 w 8634014"/>
              <a:gd name="connsiteY5" fmla="*/ 559803 h 706870"/>
              <a:gd name="connsiteX6" fmla="*/ 401191 w 8634014"/>
              <a:gd name="connsiteY6" fmla="*/ 660386 h 706870"/>
              <a:gd name="connsiteX7" fmla="*/ 0 w 8634014"/>
              <a:gd name="connsiteY7" fmla="*/ 706870 h 706870"/>
              <a:gd name="connsiteX0" fmla="*/ 0 w 8634014"/>
              <a:gd name="connsiteY0" fmla="*/ 706870 h 706870"/>
              <a:gd name="connsiteX1" fmla="*/ 144016 w 8634014"/>
              <a:gd name="connsiteY1" fmla="*/ 305679 h 706870"/>
              <a:gd name="connsiteX2" fmla="*/ 248791 w 8634014"/>
              <a:gd name="connsiteY2" fmla="*/ 453887 h 706870"/>
              <a:gd name="connsiteX3" fmla="*/ 8614135 w 8634014"/>
              <a:gd name="connsiteY3" fmla="*/ 0 h 706870"/>
              <a:gd name="connsiteX4" fmla="*/ 8634014 w 8634014"/>
              <a:gd name="connsiteY4" fmla="*/ 124138 h 706870"/>
              <a:gd name="connsiteX5" fmla="*/ 315466 w 8634014"/>
              <a:gd name="connsiteY5" fmla="*/ 559803 h 706870"/>
              <a:gd name="connsiteX6" fmla="*/ 401191 w 8634014"/>
              <a:gd name="connsiteY6" fmla="*/ 660386 h 706870"/>
              <a:gd name="connsiteX7" fmla="*/ 0 w 8634014"/>
              <a:gd name="connsiteY7" fmla="*/ 706870 h 706870"/>
              <a:gd name="connsiteX0" fmla="*/ 0 w 8634014"/>
              <a:gd name="connsiteY0" fmla="*/ 706870 h 706870"/>
              <a:gd name="connsiteX1" fmla="*/ 144016 w 8634014"/>
              <a:gd name="connsiteY1" fmla="*/ 305679 h 706870"/>
              <a:gd name="connsiteX2" fmla="*/ 248791 w 8634014"/>
              <a:gd name="connsiteY2" fmla="*/ 453887 h 706870"/>
              <a:gd name="connsiteX3" fmla="*/ 8614135 w 8634014"/>
              <a:gd name="connsiteY3" fmla="*/ 0 h 706870"/>
              <a:gd name="connsiteX4" fmla="*/ 8634014 w 8634014"/>
              <a:gd name="connsiteY4" fmla="*/ 124138 h 706870"/>
              <a:gd name="connsiteX5" fmla="*/ 315466 w 8634014"/>
              <a:gd name="connsiteY5" fmla="*/ 559803 h 706870"/>
              <a:gd name="connsiteX6" fmla="*/ 401191 w 8634014"/>
              <a:gd name="connsiteY6" fmla="*/ 660386 h 706870"/>
              <a:gd name="connsiteX7" fmla="*/ 0 w 8634014"/>
              <a:gd name="connsiteY7" fmla="*/ 706870 h 706870"/>
              <a:gd name="connsiteX0" fmla="*/ 0 w 8634014"/>
              <a:gd name="connsiteY0" fmla="*/ 706870 h 706870"/>
              <a:gd name="connsiteX1" fmla="*/ 144016 w 8634014"/>
              <a:gd name="connsiteY1" fmla="*/ 305679 h 706870"/>
              <a:gd name="connsiteX2" fmla="*/ 248791 w 8634014"/>
              <a:gd name="connsiteY2" fmla="*/ 453887 h 706870"/>
              <a:gd name="connsiteX3" fmla="*/ 8614135 w 8634014"/>
              <a:gd name="connsiteY3" fmla="*/ 0 h 706870"/>
              <a:gd name="connsiteX4" fmla="*/ 8634014 w 8634014"/>
              <a:gd name="connsiteY4" fmla="*/ 124138 h 706870"/>
              <a:gd name="connsiteX5" fmla="*/ 315466 w 8634014"/>
              <a:gd name="connsiteY5" fmla="*/ 559803 h 706870"/>
              <a:gd name="connsiteX6" fmla="*/ 401191 w 8634014"/>
              <a:gd name="connsiteY6" fmla="*/ 660386 h 706870"/>
              <a:gd name="connsiteX7" fmla="*/ 0 w 8634014"/>
              <a:gd name="connsiteY7" fmla="*/ 706870 h 706870"/>
              <a:gd name="connsiteX0" fmla="*/ 0 w 8634014"/>
              <a:gd name="connsiteY0" fmla="*/ 706870 h 706870"/>
              <a:gd name="connsiteX1" fmla="*/ 144016 w 8634014"/>
              <a:gd name="connsiteY1" fmla="*/ 305679 h 706870"/>
              <a:gd name="connsiteX2" fmla="*/ 248791 w 8634014"/>
              <a:gd name="connsiteY2" fmla="*/ 453887 h 706870"/>
              <a:gd name="connsiteX3" fmla="*/ 8614135 w 8634014"/>
              <a:gd name="connsiteY3" fmla="*/ 0 h 706870"/>
              <a:gd name="connsiteX4" fmla="*/ 8634014 w 8634014"/>
              <a:gd name="connsiteY4" fmla="*/ 124138 h 706870"/>
              <a:gd name="connsiteX5" fmla="*/ 315466 w 8634014"/>
              <a:gd name="connsiteY5" fmla="*/ 559803 h 706870"/>
              <a:gd name="connsiteX6" fmla="*/ 401191 w 8634014"/>
              <a:gd name="connsiteY6" fmla="*/ 660386 h 706870"/>
              <a:gd name="connsiteX7" fmla="*/ 0 w 8634014"/>
              <a:gd name="connsiteY7" fmla="*/ 706870 h 70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634014" h="706870">
                <a:moveTo>
                  <a:pt x="0" y="706870"/>
                </a:moveTo>
                <a:lnTo>
                  <a:pt x="144016" y="305679"/>
                </a:lnTo>
                <a:lnTo>
                  <a:pt x="248791" y="453887"/>
                </a:lnTo>
                <a:cubicBezTo>
                  <a:pt x="1424339" y="-63807"/>
                  <a:pt x="6769352" y="464400"/>
                  <a:pt x="8614135" y="0"/>
                </a:cubicBezTo>
                <a:lnTo>
                  <a:pt x="8634014" y="124138"/>
                </a:lnTo>
                <a:cubicBezTo>
                  <a:pt x="6382969" y="604816"/>
                  <a:pt x="2288215" y="53576"/>
                  <a:pt x="315466" y="559803"/>
                </a:cubicBezTo>
                <a:lnTo>
                  <a:pt x="401191" y="660386"/>
                </a:lnTo>
                <a:lnTo>
                  <a:pt x="0" y="706870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47150" name="Группа 3"/>
          <p:cNvGrpSpPr>
            <a:grpSpLocks/>
          </p:cNvGrpSpPr>
          <p:nvPr/>
        </p:nvGrpSpPr>
        <p:grpSpPr bwMode="auto">
          <a:xfrm>
            <a:off x="19050" y="-44450"/>
            <a:ext cx="969963" cy="1241425"/>
            <a:chOff x="-19448" y="332656"/>
            <a:chExt cx="1783136" cy="1999120"/>
          </a:xfrm>
        </p:grpSpPr>
        <p:sp>
          <p:nvSpPr>
            <p:cNvPr id="12" name="Овал 11"/>
            <p:cNvSpPr/>
            <p:nvPr/>
          </p:nvSpPr>
          <p:spPr>
            <a:xfrm>
              <a:off x="683884" y="764692"/>
              <a:ext cx="431921" cy="288875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" name="Овал 12"/>
            <p:cNvSpPr/>
            <p:nvPr/>
          </p:nvSpPr>
          <p:spPr>
            <a:xfrm>
              <a:off x="36002" y="1700341"/>
              <a:ext cx="393981" cy="432034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4" name="Овал 13"/>
            <p:cNvSpPr/>
            <p:nvPr/>
          </p:nvSpPr>
          <p:spPr>
            <a:xfrm>
              <a:off x="324922" y="1485602"/>
              <a:ext cx="933884" cy="286319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pic>
          <p:nvPicPr>
            <p:cNvPr id="47178" name="Рисунок 14" descr="_1_~1.JP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798" b="6718"/>
            <a:stretch>
              <a:fillRect/>
            </a:stretch>
          </p:blipFill>
          <p:spPr bwMode="auto">
            <a:xfrm>
              <a:off x="-19448" y="332656"/>
              <a:ext cx="1783136" cy="1999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7151" name="Группа 8"/>
          <p:cNvGrpSpPr>
            <a:grpSpLocks/>
          </p:cNvGrpSpPr>
          <p:nvPr/>
        </p:nvGrpSpPr>
        <p:grpSpPr bwMode="auto">
          <a:xfrm>
            <a:off x="8240713" y="-26988"/>
            <a:ext cx="957262" cy="1223963"/>
            <a:chOff x="7452320" y="-8901"/>
            <a:chExt cx="1691681" cy="2645813"/>
          </a:xfrm>
        </p:grpSpPr>
        <p:sp>
          <p:nvSpPr>
            <p:cNvPr id="17" name="Овал 16"/>
            <p:cNvSpPr/>
            <p:nvPr/>
          </p:nvSpPr>
          <p:spPr>
            <a:xfrm>
              <a:off x="8100376" y="145525"/>
              <a:ext cx="288961" cy="428959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pic>
          <p:nvPicPr>
            <p:cNvPr id="47174" name="Рисунок 17" descr="Cartoon-Clipart-Free-18.gif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2678" r="17007" b="5669"/>
            <a:stretch>
              <a:fillRect/>
            </a:stretch>
          </p:blipFill>
          <p:spPr bwMode="auto">
            <a:xfrm>
              <a:off x="7452320" y="-8901"/>
              <a:ext cx="1691681" cy="2645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6" name="Заголовок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600" dirty="0" smtClean="0"/>
              <a:t>ПРИМЕНЯЕМ НОВЫЕ ЗНАНИЯ</a:t>
            </a:r>
            <a:endParaRPr lang="ru-RU" sz="3600" dirty="0"/>
          </a:p>
        </p:txBody>
      </p:sp>
      <p:graphicFrame>
        <p:nvGraphicFramePr>
          <p:cNvPr id="20" name="Таблица 19"/>
          <p:cNvGraphicFramePr>
            <a:graphicFrameLocks noGrp="1"/>
          </p:cNvGraphicFramePr>
          <p:nvPr/>
        </p:nvGraphicFramePr>
        <p:xfrm>
          <a:off x="250825" y="1187450"/>
          <a:ext cx="8640763" cy="7429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120"/>
                <a:gridCol w="2160120"/>
                <a:gridCol w="2160120"/>
                <a:gridCol w="216012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 тыс. до н.э. </a:t>
                      </a:r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 тыс. до н.э. </a:t>
                      </a:r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 тыс. до н.э. </a:t>
                      </a:r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2 тыс. до н.э.</a:t>
                      </a:r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4" name="Скругленный прямоугольник 23"/>
          <p:cNvSpPr/>
          <p:nvPr/>
        </p:nvSpPr>
        <p:spPr>
          <a:xfrm>
            <a:off x="252000" y="4320000"/>
            <a:ext cx="8640000" cy="2009061"/>
          </a:xfrm>
          <a:prstGeom prst="roundRect">
            <a:avLst/>
          </a:prstGeom>
          <a:blipFill>
            <a:blip r:embed="rId5"/>
            <a:tile tx="0" ty="0" sx="100000" sy="100000" flip="none" algn="tl"/>
          </a:blipFill>
          <a:ln w="25400">
            <a:solidFill>
              <a:schemeClr val="bg1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indent="365125"/>
            <a:r>
              <a:rPr lang="ru-RU" sz="2800" b="1">
                <a:solidFill>
                  <a:srgbClr val="0070C0"/>
                </a:solidFill>
                <a:latin typeface="Comic Sans MS" pitchFamily="66" charset="0"/>
              </a:rPr>
              <a:t>Максимальный уровень.</a:t>
            </a:r>
            <a:r>
              <a:rPr lang="ru-RU" sz="2800">
                <a:solidFill>
                  <a:srgbClr val="0070C0"/>
                </a:solidFill>
                <a:latin typeface="Comic Sans MS" pitchFamily="66" charset="0"/>
              </a:rPr>
              <a:t> </a:t>
            </a:r>
            <a:r>
              <a:rPr lang="ru-RU" sz="2800">
                <a:latin typeface="Comic Sans MS" pitchFamily="66" charset="0"/>
              </a:rPr>
              <a:t>Отметь на ленте времени ещё какое-нибудь известное</a:t>
            </a:r>
            <a:r>
              <a:rPr lang="en-US" sz="2800">
                <a:latin typeface="Comic Sans MS" pitchFamily="66" charset="0"/>
              </a:rPr>
              <a:t> </a:t>
            </a:r>
            <a:r>
              <a:rPr lang="ru-RU" sz="2800">
                <a:latin typeface="Comic Sans MS" pitchFamily="66" charset="0"/>
              </a:rPr>
              <a:t>тебе событие — </a:t>
            </a:r>
            <a:r>
              <a:rPr lang="ru-RU" sz="2800" b="1">
                <a:solidFill>
                  <a:srgbClr val="0070C0"/>
                </a:solidFill>
                <a:latin typeface="Comic Sans MS" pitchFamily="66" charset="0"/>
              </a:rPr>
              <a:t>2</a:t>
            </a:r>
            <a:r>
              <a:rPr lang="ru-RU" sz="2800">
                <a:latin typeface="Comic Sans MS" pitchFamily="66" charset="0"/>
              </a:rPr>
              <a:t> из истории Древнего Египта, не изученное на уроках.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Скругленная прямоугольная выноска 18"/>
          <p:cNvSpPr/>
          <p:nvPr/>
        </p:nvSpPr>
        <p:spPr>
          <a:xfrm>
            <a:off x="612000" y="1800000"/>
            <a:ext cx="7920000" cy="3348000"/>
          </a:xfrm>
          <a:prstGeom prst="wedgeRoundRectCallout">
            <a:avLst>
              <a:gd name="adj1" fmla="val -28896"/>
              <a:gd name="adj2" fmla="val -67988"/>
              <a:gd name="adj3" fmla="val 16667"/>
            </a:avLst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80000">
                <a:schemeClr val="accent4">
                  <a:lumMod val="40000"/>
                  <a:lumOff val="60000"/>
                </a:schemeClr>
              </a:gs>
              <a:gs pos="100000">
                <a:schemeClr val="accent4">
                  <a:lumMod val="20000"/>
                  <a:lumOff val="80000"/>
                </a:schemeClr>
              </a:gs>
            </a:gsLst>
            <a:lin ang="16200000" scaled="0"/>
          </a:gradFill>
          <a:ln w="12700">
            <a:solidFill>
              <a:schemeClr val="tx1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ПОЧЕМУ ЕГИПЕТ СЧИТАЕТСЯ «ДАРОМ НИЛА»?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12000" y="1786056"/>
            <a:ext cx="7920000" cy="3371136"/>
          </a:xfrm>
          <a:prstGeom prst="roundRect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50000">
                <a:schemeClr val="accent5">
                  <a:lumMod val="40000"/>
                  <a:lumOff val="60000"/>
                </a:schemeClr>
              </a:gs>
              <a:gs pos="100000">
                <a:schemeClr val="accent6">
                  <a:lumMod val="40000"/>
                  <a:lumOff val="60000"/>
                </a:schemeClr>
              </a:gs>
            </a:gsLst>
            <a:lin ang="5400000" scaled="0"/>
          </a:gradFill>
          <a:ln w="12700">
            <a:solidFill>
              <a:schemeClr val="tx1">
                <a:lumMod val="50000"/>
              </a:schemeClr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1001">
            <a:schemeClr val="l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tx1"/>
                </a:solidFill>
              </a:rPr>
              <a:t>ВАША ФОРМУЛИРОВКА ПРОБЛЕМЫ МОЖЕТ НЕ СОВПАДАТЬ С АВТОРСКОЙ. ПОЖАЛУЙСТА, ВЫБЕРИТЕ В КЛАССЕ ТУ ФОРМУЛИРОВКУ, КОТОРАЯ ВАМ НАИБОЛЕЕ ИНТЕРЕСНА! </a:t>
            </a:r>
          </a:p>
        </p:txBody>
      </p:sp>
      <p:grpSp>
        <p:nvGrpSpPr>
          <p:cNvPr id="17413" name="Группа 3"/>
          <p:cNvGrpSpPr>
            <a:grpSpLocks/>
          </p:cNvGrpSpPr>
          <p:nvPr/>
        </p:nvGrpSpPr>
        <p:grpSpPr bwMode="auto">
          <a:xfrm>
            <a:off x="19050" y="-44450"/>
            <a:ext cx="969963" cy="1241425"/>
            <a:chOff x="-19448" y="332656"/>
            <a:chExt cx="1783136" cy="1999120"/>
          </a:xfrm>
        </p:grpSpPr>
        <p:sp>
          <p:nvSpPr>
            <p:cNvPr id="12" name="Овал 11"/>
            <p:cNvSpPr/>
            <p:nvPr/>
          </p:nvSpPr>
          <p:spPr>
            <a:xfrm>
              <a:off x="683884" y="764692"/>
              <a:ext cx="431921" cy="288875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" name="Овал 12"/>
            <p:cNvSpPr/>
            <p:nvPr/>
          </p:nvSpPr>
          <p:spPr>
            <a:xfrm>
              <a:off x="36002" y="1700341"/>
              <a:ext cx="393981" cy="432034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4" name="Овал 13"/>
            <p:cNvSpPr/>
            <p:nvPr/>
          </p:nvSpPr>
          <p:spPr>
            <a:xfrm>
              <a:off x="324922" y="1485602"/>
              <a:ext cx="933884" cy="286319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pic>
          <p:nvPicPr>
            <p:cNvPr id="17421" name="Рисунок 14" descr="_1_~1.JPG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798" b="6718"/>
            <a:stretch>
              <a:fillRect/>
            </a:stretch>
          </p:blipFill>
          <p:spPr bwMode="auto">
            <a:xfrm>
              <a:off x="-19448" y="332656"/>
              <a:ext cx="1783136" cy="1999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7414" name="Группа 8"/>
          <p:cNvGrpSpPr>
            <a:grpSpLocks/>
          </p:cNvGrpSpPr>
          <p:nvPr/>
        </p:nvGrpSpPr>
        <p:grpSpPr bwMode="auto">
          <a:xfrm>
            <a:off x="8240713" y="-26988"/>
            <a:ext cx="957262" cy="1223963"/>
            <a:chOff x="7452320" y="-8901"/>
            <a:chExt cx="1691681" cy="2645813"/>
          </a:xfrm>
        </p:grpSpPr>
        <p:sp>
          <p:nvSpPr>
            <p:cNvPr id="17" name="Овал 16"/>
            <p:cNvSpPr/>
            <p:nvPr/>
          </p:nvSpPr>
          <p:spPr>
            <a:xfrm>
              <a:off x="8100376" y="145525"/>
              <a:ext cx="288961" cy="428959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pic>
          <p:nvPicPr>
            <p:cNvPr id="17417" name="Рисунок 17" descr="Cartoon-Clipart-Free-18.gif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2678" r="17007" b="5669"/>
            <a:stretch>
              <a:fillRect/>
            </a:stretch>
          </p:blipFill>
          <p:spPr bwMode="auto">
            <a:xfrm>
              <a:off x="7452320" y="-8901"/>
              <a:ext cx="1691681" cy="2645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" name="Прямоугольник 4"/>
          <p:cNvSpPr/>
          <p:nvPr/>
        </p:nvSpPr>
        <p:spPr>
          <a:xfrm>
            <a:off x="971600" y="-25663"/>
            <a:ext cx="7127272" cy="707886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ОПРЕДЕЛЯЕМ ПРОБЛЕМУ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3" name="Группа 3"/>
          <p:cNvGrpSpPr>
            <a:grpSpLocks/>
          </p:cNvGrpSpPr>
          <p:nvPr/>
        </p:nvGrpSpPr>
        <p:grpSpPr bwMode="auto">
          <a:xfrm>
            <a:off x="19050" y="-44450"/>
            <a:ext cx="969963" cy="1241425"/>
            <a:chOff x="-19448" y="332656"/>
            <a:chExt cx="1783136" cy="1999120"/>
          </a:xfrm>
        </p:grpSpPr>
        <p:sp>
          <p:nvSpPr>
            <p:cNvPr id="12" name="Овал 11"/>
            <p:cNvSpPr/>
            <p:nvPr/>
          </p:nvSpPr>
          <p:spPr>
            <a:xfrm>
              <a:off x="683884" y="764692"/>
              <a:ext cx="431921" cy="288875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" name="Овал 12"/>
            <p:cNvSpPr/>
            <p:nvPr/>
          </p:nvSpPr>
          <p:spPr>
            <a:xfrm>
              <a:off x="36002" y="1700341"/>
              <a:ext cx="393981" cy="432034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4" name="Овал 13"/>
            <p:cNvSpPr/>
            <p:nvPr/>
          </p:nvSpPr>
          <p:spPr>
            <a:xfrm>
              <a:off x="324922" y="1485602"/>
              <a:ext cx="933884" cy="286319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pic>
          <p:nvPicPr>
            <p:cNvPr id="18462" name="Рисунок 14" descr="_1_~1.JPG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798" b="6718"/>
            <a:stretch>
              <a:fillRect/>
            </a:stretch>
          </p:blipFill>
          <p:spPr bwMode="auto">
            <a:xfrm>
              <a:off x="-19448" y="332656"/>
              <a:ext cx="1783136" cy="1999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8434" name="Группа 8"/>
          <p:cNvGrpSpPr>
            <a:grpSpLocks/>
          </p:cNvGrpSpPr>
          <p:nvPr/>
        </p:nvGrpSpPr>
        <p:grpSpPr bwMode="auto">
          <a:xfrm>
            <a:off x="8240713" y="-26988"/>
            <a:ext cx="957262" cy="1223963"/>
            <a:chOff x="7452320" y="-8901"/>
            <a:chExt cx="1691681" cy="2645813"/>
          </a:xfrm>
        </p:grpSpPr>
        <p:sp>
          <p:nvSpPr>
            <p:cNvPr id="17" name="Овал 16"/>
            <p:cNvSpPr/>
            <p:nvPr/>
          </p:nvSpPr>
          <p:spPr>
            <a:xfrm>
              <a:off x="8100376" y="145525"/>
              <a:ext cx="288961" cy="428959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pic>
          <p:nvPicPr>
            <p:cNvPr id="18458" name="Рисунок 17" descr="Cartoon-Clipart-Free-18.gif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2678" r="17007" b="5669"/>
            <a:stretch>
              <a:fillRect/>
            </a:stretch>
          </p:blipFill>
          <p:spPr bwMode="auto">
            <a:xfrm>
              <a:off x="7452320" y="-8901"/>
              <a:ext cx="1691681" cy="2645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6" name="Заголовок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600" spc="-150" dirty="0" smtClean="0"/>
              <a:t>ВСПОМИНАЕМ ТО, ЧТО ЗНАЕМ</a:t>
            </a:r>
            <a:endParaRPr lang="ru-RU" sz="3600" dirty="0"/>
          </a:p>
        </p:txBody>
      </p:sp>
      <p:grpSp>
        <p:nvGrpSpPr>
          <p:cNvPr id="18436" name="Группа 25"/>
          <p:cNvGrpSpPr>
            <a:grpSpLocks/>
          </p:cNvGrpSpPr>
          <p:nvPr/>
        </p:nvGrpSpPr>
        <p:grpSpPr bwMode="auto">
          <a:xfrm>
            <a:off x="220663" y="1450975"/>
            <a:ext cx="8697912" cy="1249363"/>
            <a:chOff x="219456" y="1450848"/>
            <a:chExt cx="8698992" cy="1249680"/>
          </a:xfrm>
        </p:grpSpPr>
        <p:sp>
          <p:nvSpPr>
            <p:cNvPr id="20" name="Скругленный прямоугольник 19"/>
            <p:cNvSpPr/>
            <p:nvPr/>
          </p:nvSpPr>
          <p:spPr>
            <a:xfrm>
              <a:off x="252000" y="1484784"/>
              <a:ext cx="8640000" cy="1191816"/>
            </a:xfrm>
            <a:prstGeom prst="roundRect">
              <a:avLst/>
            </a:prstGeom>
            <a:blipFill>
              <a:blip r:embed="rId4"/>
              <a:tile tx="0" ty="0" sx="100000" sy="100000" flip="none" algn="tl"/>
            </a:blipFill>
            <a:ln w="25400">
              <a:solidFill>
                <a:schemeClr val="bg1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>
              <a:spAutoFit/>
            </a:bodyPr>
            <a:lstStyle/>
            <a:p>
              <a:r>
                <a:rPr lang="ru-RU" sz="3200">
                  <a:latin typeface="Comic Sans MS" pitchFamily="66" charset="0"/>
                </a:rPr>
                <a:t>	Объясни значени</a:t>
              </a:r>
              <a:r>
                <a:rPr lang="ru-RU" sz="3200"/>
                <a:t>я</a:t>
              </a:r>
              <a:r>
                <a:rPr lang="ru-RU" sz="3200">
                  <a:latin typeface="Comic Sans MS" pitchFamily="66" charset="0"/>
                </a:rPr>
                <a:t> слов: цивилизация, государство. (Словарь)</a:t>
              </a:r>
            </a:p>
          </p:txBody>
        </p:sp>
        <p:sp>
          <p:nvSpPr>
            <p:cNvPr id="24" name="Овал 23"/>
            <p:cNvSpPr>
              <a:spLocks noChangeAspect="1"/>
            </p:cNvSpPr>
            <p:nvPr/>
          </p:nvSpPr>
          <p:spPr>
            <a:xfrm>
              <a:off x="828000" y="1728000"/>
              <a:ext cx="252000" cy="252000"/>
            </a:xfrm>
            <a:prstGeom prst="ellipse">
              <a:avLst/>
            </a:prstGeom>
            <a:solidFill>
              <a:srgbClr val="969696"/>
            </a:solidFill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7146" tIns="564384" rIns="17145" bIns="564382" spcCol="1270" anchor="ctr"/>
            <a:lstStyle/>
            <a:p>
              <a:pPr algn="ctr" defTabSz="12001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2700" dirty="0"/>
            </a:p>
          </p:txBody>
        </p:sp>
      </p:grpSp>
      <p:grpSp>
        <p:nvGrpSpPr>
          <p:cNvPr id="18437" name="Группа 26"/>
          <p:cNvGrpSpPr>
            <a:grpSpLocks/>
          </p:cNvGrpSpPr>
          <p:nvPr/>
        </p:nvGrpSpPr>
        <p:grpSpPr bwMode="auto">
          <a:xfrm>
            <a:off x="220663" y="3211513"/>
            <a:ext cx="8697912" cy="1250950"/>
            <a:chOff x="219456" y="3212592"/>
            <a:chExt cx="8698992" cy="1249680"/>
          </a:xfrm>
        </p:grpSpPr>
        <p:sp>
          <p:nvSpPr>
            <p:cNvPr id="22" name="Скругленный прямоугольник 21"/>
            <p:cNvSpPr/>
            <p:nvPr/>
          </p:nvSpPr>
          <p:spPr>
            <a:xfrm>
              <a:off x="252000" y="3245296"/>
              <a:ext cx="8640000" cy="1191816"/>
            </a:xfrm>
            <a:prstGeom prst="roundRect">
              <a:avLst/>
            </a:prstGeom>
            <a:blipFill>
              <a:blip r:embed="rId4"/>
              <a:tile tx="0" ty="0" sx="100000" sy="100000" flip="none" algn="tl"/>
            </a:blipFill>
            <a:ln w="25400">
              <a:solidFill>
                <a:schemeClr val="bg1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>
              <a:spAutoFit/>
            </a:bodyPr>
            <a:lstStyle/>
            <a:p>
              <a:r>
                <a:rPr lang="ru-RU" sz="3200">
                  <a:latin typeface="Comic Sans MS" pitchFamily="66" charset="0"/>
                </a:rPr>
                <a:t>	Как меняется общество при переходе к цивилизации</a:t>
              </a:r>
              <a:r>
                <a:rPr lang="ru-RU" sz="3200"/>
                <a:t>?</a:t>
              </a:r>
              <a:r>
                <a:rPr lang="ru-RU" sz="3200">
                  <a:latin typeface="Comic Sans MS" pitchFamily="66" charset="0"/>
                </a:rPr>
                <a:t> (§5–6)</a:t>
              </a:r>
            </a:p>
          </p:txBody>
        </p:sp>
        <p:sp>
          <p:nvSpPr>
            <p:cNvPr id="25" name="Овал 24"/>
            <p:cNvSpPr>
              <a:spLocks noChangeAspect="1"/>
            </p:cNvSpPr>
            <p:nvPr/>
          </p:nvSpPr>
          <p:spPr>
            <a:xfrm>
              <a:off x="828000" y="3456000"/>
              <a:ext cx="252000" cy="252000"/>
            </a:xfrm>
            <a:prstGeom prst="ellipse">
              <a:avLst/>
            </a:prstGeom>
            <a:solidFill>
              <a:srgbClr val="969696"/>
            </a:solidFill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7146" tIns="564384" rIns="17145" bIns="564382" spcCol="1270" anchor="ctr"/>
            <a:lstStyle/>
            <a:p>
              <a:pPr algn="ctr" defTabSz="12001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2700" dirty="0"/>
            </a:p>
          </p:txBody>
        </p:sp>
      </p:grpSp>
      <p:grpSp>
        <p:nvGrpSpPr>
          <p:cNvPr id="18438" name="Группа 28"/>
          <p:cNvGrpSpPr>
            <a:grpSpLocks/>
          </p:cNvGrpSpPr>
          <p:nvPr/>
        </p:nvGrpSpPr>
        <p:grpSpPr bwMode="auto">
          <a:xfrm>
            <a:off x="220663" y="4979988"/>
            <a:ext cx="8697912" cy="1250950"/>
            <a:chOff x="219456" y="4980432"/>
            <a:chExt cx="8698992" cy="1249680"/>
          </a:xfrm>
        </p:grpSpPr>
        <p:sp>
          <p:nvSpPr>
            <p:cNvPr id="23" name="Скругленный прямоугольник 22"/>
            <p:cNvSpPr/>
            <p:nvPr/>
          </p:nvSpPr>
          <p:spPr>
            <a:xfrm>
              <a:off x="252000" y="5013176"/>
              <a:ext cx="8640000" cy="1191816"/>
            </a:xfrm>
            <a:prstGeom prst="roundRect">
              <a:avLst/>
            </a:prstGeom>
            <a:blipFill>
              <a:blip r:embed="rId4"/>
              <a:tile tx="0" ty="0" sx="100000" sy="100000" flip="none" algn="tl"/>
            </a:blipFill>
            <a:ln w="25400">
              <a:solidFill>
                <a:schemeClr val="bg1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>
              <a:spAutoFit/>
            </a:bodyPr>
            <a:lstStyle/>
            <a:p>
              <a:r>
                <a:rPr lang="ru-RU" sz="3200">
                  <a:latin typeface="Comic Sans MS" pitchFamily="66" charset="0"/>
                </a:rPr>
                <a:t>	Как орошаемое земледелие изменило жизнь людей</a:t>
              </a:r>
              <a:r>
                <a:rPr lang="ru-RU" sz="3200"/>
                <a:t>?</a:t>
              </a:r>
              <a:r>
                <a:rPr lang="ru-RU" sz="3200">
                  <a:latin typeface="Comic Sans MS" pitchFamily="66" charset="0"/>
                </a:rPr>
                <a:t> (§6)</a:t>
              </a:r>
            </a:p>
          </p:txBody>
        </p:sp>
        <p:sp>
          <p:nvSpPr>
            <p:cNvPr id="28" name="Овал 27"/>
            <p:cNvSpPr>
              <a:spLocks noChangeAspect="1"/>
            </p:cNvSpPr>
            <p:nvPr/>
          </p:nvSpPr>
          <p:spPr>
            <a:xfrm>
              <a:off x="828000" y="5220000"/>
              <a:ext cx="252000" cy="252000"/>
            </a:xfrm>
            <a:prstGeom prst="ellipse">
              <a:avLst/>
            </a:prstGeom>
            <a:solidFill>
              <a:srgbClr val="0070C0"/>
            </a:solidFill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5241" tIns="562479" rIns="15240" bIns="562477" spcCol="1270" anchor="ctr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24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Скругленный прямоугольник 20"/>
          <p:cNvSpPr/>
          <p:nvPr/>
        </p:nvSpPr>
        <p:spPr>
          <a:xfrm>
            <a:off x="252000" y="1008000"/>
            <a:ext cx="8640000" cy="1451967"/>
          </a:xfrm>
          <a:prstGeom prst="roundRect">
            <a:avLst>
              <a:gd name="adj" fmla="val 8321"/>
            </a:avLst>
          </a:prstGeom>
          <a:blipFill>
            <a:blip r:embed="rId2"/>
            <a:tile tx="0" ty="0" sx="100000" sy="100000" flip="none" algn="tl"/>
          </a:blipFill>
          <a:ln w="25400">
            <a:solidFill>
              <a:schemeClr val="bg1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indent="365125"/>
            <a:r>
              <a:rPr lang="ru-RU" sz="2800" b="1">
                <a:solidFill>
                  <a:srgbClr val="0070C0"/>
                </a:solidFill>
                <a:latin typeface="Comic Sans MS" pitchFamily="66" charset="0"/>
              </a:rPr>
              <a:t>Необходимый уровень. </a:t>
            </a:r>
            <a:r>
              <a:rPr lang="ru-RU" sz="2800">
                <a:latin typeface="Comic Sans MS" pitchFamily="66" charset="0"/>
              </a:rPr>
              <a:t>Расставь события в правильной последовательности (причины</a:t>
            </a:r>
            <a:r>
              <a:rPr lang="ru-RU" sz="2800"/>
              <a:t> –</a:t>
            </a:r>
            <a:r>
              <a:rPr lang="ru-RU" sz="2800">
                <a:latin typeface="Comic Sans MS" pitchFamily="66" charset="0"/>
              </a:rPr>
              <a:t>следствия).</a:t>
            </a:r>
          </a:p>
        </p:txBody>
      </p:sp>
      <p:grpSp>
        <p:nvGrpSpPr>
          <p:cNvPr id="19460" name="Группа 3"/>
          <p:cNvGrpSpPr>
            <a:grpSpLocks/>
          </p:cNvGrpSpPr>
          <p:nvPr/>
        </p:nvGrpSpPr>
        <p:grpSpPr bwMode="auto">
          <a:xfrm>
            <a:off x="19050" y="-44450"/>
            <a:ext cx="969963" cy="1241425"/>
            <a:chOff x="-19448" y="332656"/>
            <a:chExt cx="1783136" cy="1999120"/>
          </a:xfrm>
        </p:grpSpPr>
        <p:sp>
          <p:nvSpPr>
            <p:cNvPr id="12" name="Овал 11"/>
            <p:cNvSpPr/>
            <p:nvPr/>
          </p:nvSpPr>
          <p:spPr>
            <a:xfrm>
              <a:off x="683884" y="764692"/>
              <a:ext cx="431921" cy="288875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" name="Овал 12"/>
            <p:cNvSpPr/>
            <p:nvPr/>
          </p:nvSpPr>
          <p:spPr>
            <a:xfrm>
              <a:off x="36002" y="1700341"/>
              <a:ext cx="393981" cy="432034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4" name="Овал 13"/>
            <p:cNvSpPr/>
            <p:nvPr/>
          </p:nvSpPr>
          <p:spPr>
            <a:xfrm>
              <a:off x="324922" y="1485602"/>
              <a:ext cx="933884" cy="286319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pic>
          <p:nvPicPr>
            <p:cNvPr id="19485" name="Рисунок 14" descr="_1_~1.JP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798" b="6718"/>
            <a:stretch>
              <a:fillRect/>
            </a:stretch>
          </p:blipFill>
          <p:spPr bwMode="auto">
            <a:xfrm>
              <a:off x="-19448" y="332656"/>
              <a:ext cx="1783136" cy="1999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9461" name="Группа 8"/>
          <p:cNvGrpSpPr>
            <a:grpSpLocks/>
          </p:cNvGrpSpPr>
          <p:nvPr/>
        </p:nvGrpSpPr>
        <p:grpSpPr bwMode="auto">
          <a:xfrm>
            <a:off x="8240713" y="-26988"/>
            <a:ext cx="957262" cy="1223963"/>
            <a:chOff x="7452320" y="-8901"/>
            <a:chExt cx="1691681" cy="2645813"/>
          </a:xfrm>
        </p:grpSpPr>
        <p:sp>
          <p:nvSpPr>
            <p:cNvPr id="17" name="Овал 16"/>
            <p:cNvSpPr/>
            <p:nvPr/>
          </p:nvSpPr>
          <p:spPr>
            <a:xfrm>
              <a:off x="8100376" y="145525"/>
              <a:ext cx="288961" cy="428959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pic>
          <p:nvPicPr>
            <p:cNvPr id="19481" name="Рисунок 17" descr="Cartoon-Clipart-Free-18.gif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2678" r="17007" b="5669"/>
            <a:stretch>
              <a:fillRect/>
            </a:stretch>
          </p:blipFill>
          <p:spPr bwMode="auto">
            <a:xfrm>
              <a:off x="7452320" y="-8901"/>
              <a:ext cx="1691681" cy="2645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6" name="Заголовок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600" spc="-150" dirty="0" smtClean="0"/>
              <a:t>ВСПОМИНАЕМ ТО, ЧТО ЗНАЕМ</a:t>
            </a:r>
            <a:endParaRPr lang="ru-RU" sz="3600" dirty="0"/>
          </a:p>
        </p:txBody>
      </p:sp>
      <p:sp>
        <p:nvSpPr>
          <p:cNvPr id="19463" name="Прямоугольник 3"/>
          <p:cNvSpPr>
            <a:spLocks noChangeArrowheads="1"/>
          </p:cNvSpPr>
          <p:nvPr/>
        </p:nvSpPr>
        <p:spPr bwMode="auto">
          <a:xfrm>
            <a:off x="265113" y="2781300"/>
            <a:ext cx="8626475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57188"/>
            <a:r>
              <a:rPr lang="ru-RU" sz="2800">
                <a:latin typeface="Comic Sans MS" pitchFamily="66" charset="0"/>
              </a:rPr>
              <a:t>1. Расслоение общества на знатных и незнатных общинников.</a:t>
            </a:r>
          </a:p>
          <a:p>
            <a:pPr indent="357188"/>
            <a:r>
              <a:rPr lang="ru-RU" sz="2800">
                <a:latin typeface="Comic Sans MS" pitchFamily="66" charset="0"/>
              </a:rPr>
              <a:t>2. Объединение соседских общин для строительства оросительной системы.</a:t>
            </a:r>
          </a:p>
          <a:p>
            <a:pPr indent="357188"/>
            <a:r>
              <a:rPr lang="ru-RU" sz="2800">
                <a:latin typeface="Comic Sans MS" pitchFamily="66" charset="0"/>
              </a:rPr>
              <a:t>3. Образование больших поселений </a:t>
            </a:r>
            <a:r>
              <a:rPr lang="ru-RU" sz="2800"/>
              <a:t>–</a:t>
            </a:r>
            <a:r>
              <a:rPr lang="ru-RU" sz="2800">
                <a:latin typeface="Comic Sans MS" pitchFamily="66" charset="0"/>
              </a:rPr>
              <a:t> центры власти, хозяйства и религии.</a:t>
            </a:r>
          </a:p>
        </p:txBody>
      </p:sp>
      <p:grpSp>
        <p:nvGrpSpPr>
          <p:cNvPr id="19464" name="Группа 18"/>
          <p:cNvGrpSpPr>
            <a:grpSpLocks/>
          </p:cNvGrpSpPr>
          <p:nvPr/>
        </p:nvGrpSpPr>
        <p:grpSpPr bwMode="auto">
          <a:xfrm>
            <a:off x="260350" y="5602288"/>
            <a:ext cx="8623300" cy="779462"/>
            <a:chOff x="259593" y="5458406"/>
            <a:chExt cx="8624812" cy="778905"/>
          </a:xfrm>
        </p:grpSpPr>
        <p:sp>
          <p:nvSpPr>
            <p:cNvPr id="20" name="Полилиния 19"/>
            <p:cNvSpPr/>
            <p:nvPr/>
          </p:nvSpPr>
          <p:spPr>
            <a:xfrm>
              <a:off x="259593" y="5458406"/>
              <a:ext cx="2269687" cy="778905"/>
            </a:xfrm>
            <a:custGeom>
              <a:avLst/>
              <a:gdLst>
                <a:gd name="connsiteX0" fmla="*/ 0 w 2269687"/>
                <a:gd name="connsiteY0" fmla="*/ 136181 h 1361812"/>
                <a:gd name="connsiteX1" fmla="*/ 136181 w 2269687"/>
                <a:gd name="connsiteY1" fmla="*/ 0 h 1361812"/>
                <a:gd name="connsiteX2" fmla="*/ 2133506 w 2269687"/>
                <a:gd name="connsiteY2" fmla="*/ 0 h 1361812"/>
                <a:gd name="connsiteX3" fmla="*/ 2269687 w 2269687"/>
                <a:gd name="connsiteY3" fmla="*/ 136181 h 1361812"/>
                <a:gd name="connsiteX4" fmla="*/ 2269687 w 2269687"/>
                <a:gd name="connsiteY4" fmla="*/ 1225631 h 1361812"/>
                <a:gd name="connsiteX5" fmla="*/ 2133506 w 2269687"/>
                <a:gd name="connsiteY5" fmla="*/ 1361812 h 1361812"/>
                <a:gd name="connsiteX6" fmla="*/ 136181 w 2269687"/>
                <a:gd name="connsiteY6" fmla="*/ 1361812 h 1361812"/>
                <a:gd name="connsiteX7" fmla="*/ 0 w 2269687"/>
                <a:gd name="connsiteY7" fmla="*/ 1225631 h 1361812"/>
                <a:gd name="connsiteX8" fmla="*/ 0 w 2269687"/>
                <a:gd name="connsiteY8" fmla="*/ 136181 h 1361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69687" h="1361812">
                  <a:moveTo>
                    <a:pt x="0" y="136181"/>
                  </a:moveTo>
                  <a:cubicBezTo>
                    <a:pt x="0" y="60970"/>
                    <a:pt x="60970" y="0"/>
                    <a:pt x="136181" y="0"/>
                  </a:cubicBezTo>
                  <a:lnTo>
                    <a:pt x="2133506" y="0"/>
                  </a:lnTo>
                  <a:cubicBezTo>
                    <a:pt x="2208717" y="0"/>
                    <a:pt x="2269687" y="60970"/>
                    <a:pt x="2269687" y="136181"/>
                  </a:cubicBezTo>
                  <a:lnTo>
                    <a:pt x="2269687" y="1225631"/>
                  </a:lnTo>
                  <a:cubicBezTo>
                    <a:pt x="2269687" y="1300842"/>
                    <a:pt x="2208717" y="1361812"/>
                    <a:pt x="2133506" y="1361812"/>
                  </a:cubicBezTo>
                  <a:lnTo>
                    <a:pt x="136181" y="1361812"/>
                  </a:lnTo>
                  <a:cubicBezTo>
                    <a:pt x="60970" y="1361812"/>
                    <a:pt x="0" y="1300842"/>
                    <a:pt x="0" y="1225631"/>
                  </a:cubicBezTo>
                  <a:lnTo>
                    <a:pt x="0" y="136181"/>
                  </a:lnTo>
                  <a:close/>
                </a:path>
              </a:pathLst>
            </a:custGeom>
            <a:gradFill>
              <a:gsLst>
                <a:gs pos="0">
                  <a:schemeClr val="accent4">
                    <a:lumMod val="60000"/>
                    <a:lumOff val="40000"/>
                  </a:schemeClr>
                </a:gs>
                <a:gs pos="80000">
                  <a:schemeClr val="accent4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</a:gradFill>
            <a:ln w="28575">
              <a:solidFill>
                <a:schemeClr val="bg1">
                  <a:lumMod val="50000"/>
                </a:schemeClr>
              </a:solidFill>
            </a:ln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245626" tIns="245626" rIns="245626" bIns="245626" spcCol="1270" anchor="ctr"/>
            <a:lstStyle/>
            <a:p>
              <a:pPr algn="ctr" defTabSz="24003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5400" dirty="0"/>
                <a:t>. . . </a:t>
              </a:r>
            </a:p>
          </p:txBody>
        </p:sp>
        <p:sp>
          <p:nvSpPr>
            <p:cNvPr id="22" name="Полилиния 21"/>
            <p:cNvSpPr/>
            <p:nvPr/>
          </p:nvSpPr>
          <p:spPr>
            <a:xfrm>
              <a:off x="2690662" y="5566417"/>
              <a:ext cx="720000" cy="562882"/>
            </a:xfrm>
            <a:custGeom>
              <a:avLst/>
              <a:gdLst>
                <a:gd name="connsiteX0" fmla="*/ 0 w 481173"/>
                <a:gd name="connsiteY0" fmla="*/ 112576 h 562882"/>
                <a:gd name="connsiteX1" fmla="*/ 240587 w 481173"/>
                <a:gd name="connsiteY1" fmla="*/ 112576 h 562882"/>
                <a:gd name="connsiteX2" fmla="*/ 240587 w 481173"/>
                <a:gd name="connsiteY2" fmla="*/ 0 h 562882"/>
                <a:gd name="connsiteX3" fmla="*/ 481173 w 481173"/>
                <a:gd name="connsiteY3" fmla="*/ 281441 h 562882"/>
                <a:gd name="connsiteX4" fmla="*/ 240587 w 481173"/>
                <a:gd name="connsiteY4" fmla="*/ 562882 h 562882"/>
                <a:gd name="connsiteX5" fmla="*/ 240587 w 481173"/>
                <a:gd name="connsiteY5" fmla="*/ 450306 h 562882"/>
                <a:gd name="connsiteX6" fmla="*/ 0 w 481173"/>
                <a:gd name="connsiteY6" fmla="*/ 450306 h 562882"/>
                <a:gd name="connsiteX7" fmla="*/ 0 w 481173"/>
                <a:gd name="connsiteY7" fmla="*/ 112576 h 562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1173" h="562882">
                  <a:moveTo>
                    <a:pt x="0" y="112576"/>
                  </a:moveTo>
                  <a:lnTo>
                    <a:pt x="240587" y="112576"/>
                  </a:lnTo>
                  <a:lnTo>
                    <a:pt x="240587" y="0"/>
                  </a:lnTo>
                  <a:lnTo>
                    <a:pt x="481173" y="281441"/>
                  </a:lnTo>
                  <a:lnTo>
                    <a:pt x="240587" y="562882"/>
                  </a:lnTo>
                  <a:lnTo>
                    <a:pt x="240587" y="450306"/>
                  </a:lnTo>
                  <a:lnTo>
                    <a:pt x="0" y="450306"/>
                  </a:lnTo>
                  <a:lnTo>
                    <a:pt x="0" y="112576"/>
                  </a:lnTo>
                  <a:close/>
                </a:path>
              </a:pathLst>
            </a:cu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112576" rIns="144352" bIns="112576" spcCol="1270" anchor="ctr"/>
            <a:lstStyle/>
            <a:p>
              <a:pPr algn="ctr" defTabSz="9334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2100"/>
            </a:p>
          </p:txBody>
        </p:sp>
        <p:sp>
          <p:nvSpPr>
            <p:cNvPr id="23" name="Полилиния 22"/>
            <p:cNvSpPr/>
            <p:nvPr/>
          </p:nvSpPr>
          <p:spPr>
            <a:xfrm>
              <a:off x="3437156" y="5458406"/>
              <a:ext cx="2269687" cy="778905"/>
            </a:xfrm>
            <a:custGeom>
              <a:avLst/>
              <a:gdLst>
                <a:gd name="connsiteX0" fmla="*/ 0 w 2269687"/>
                <a:gd name="connsiteY0" fmla="*/ 136181 h 1361812"/>
                <a:gd name="connsiteX1" fmla="*/ 136181 w 2269687"/>
                <a:gd name="connsiteY1" fmla="*/ 0 h 1361812"/>
                <a:gd name="connsiteX2" fmla="*/ 2133506 w 2269687"/>
                <a:gd name="connsiteY2" fmla="*/ 0 h 1361812"/>
                <a:gd name="connsiteX3" fmla="*/ 2269687 w 2269687"/>
                <a:gd name="connsiteY3" fmla="*/ 136181 h 1361812"/>
                <a:gd name="connsiteX4" fmla="*/ 2269687 w 2269687"/>
                <a:gd name="connsiteY4" fmla="*/ 1225631 h 1361812"/>
                <a:gd name="connsiteX5" fmla="*/ 2133506 w 2269687"/>
                <a:gd name="connsiteY5" fmla="*/ 1361812 h 1361812"/>
                <a:gd name="connsiteX6" fmla="*/ 136181 w 2269687"/>
                <a:gd name="connsiteY6" fmla="*/ 1361812 h 1361812"/>
                <a:gd name="connsiteX7" fmla="*/ 0 w 2269687"/>
                <a:gd name="connsiteY7" fmla="*/ 1225631 h 1361812"/>
                <a:gd name="connsiteX8" fmla="*/ 0 w 2269687"/>
                <a:gd name="connsiteY8" fmla="*/ 136181 h 1361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69687" h="1361812">
                  <a:moveTo>
                    <a:pt x="0" y="136181"/>
                  </a:moveTo>
                  <a:cubicBezTo>
                    <a:pt x="0" y="60970"/>
                    <a:pt x="60970" y="0"/>
                    <a:pt x="136181" y="0"/>
                  </a:cubicBezTo>
                  <a:lnTo>
                    <a:pt x="2133506" y="0"/>
                  </a:lnTo>
                  <a:cubicBezTo>
                    <a:pt x="2208717" y="0"/>
                    <a:pt x="2269687" y="60970"/>
                    <a:pt x="2269687" y="136181"/>
                  </a:cubicBezTo>
                  <a:lnTo>
                    <a:pt x="2269687" y="1225631"/>
                  </a:lnTo>
                  <a:cubicBezTo>
                    <a:pt x="2269687" y="1300842"/>
                    <a:pt x="2208717" y="1361812"/>
                    <a:pt x="2133506" y="1361812"/>
                  </a:cubicBezTo>
                  <a:lnTo>
                    <a:pt x="136181" y="1361812"/>
                  </a:lnTo>
                  <a:cubicBezTo>
                    <a:pt x="60970" y="1361812"/>
                    <a:pt x="0" y="1300842"/>
                    <a:pt x="0" y="1225631"/>
                  </a:cubicBezTo>
                  <a:lnTo>
                    <a:pt x="0" y="136181"/>
                  </a:lnTo>
                  <a:close/>
                </a:path>
              </a:pathLst>
            </a:custGeom>
            <a:gradFill>
              <a:gsLst>
                <a:gs pos="0">
                  <a:schemeClr val="accent4">
                    <a:lumMod val="60000"/>
                    <a:lumOff val="40000"/>
                  </a:schemeClr>
                </a:gs>
                <a:gs pos="80000">
                  <a:schemeClr val="accent4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</a:gradFill>
            <a:ln w="28575">
              <a:solidFill>
                <a:schemeClr val="bg1">
                  <a:lumMod val="50000"/>
                </a:schemeClr>
              </a:solidFill>
            </a:ln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245626" tIns="245626" rIns="245626" bIns="245626" spcCol="1270" anchor="ctr"/>
            <a:lstStyle/>
            <a:p>
              <a:pPr algn="ctr" defTabSz="24003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5400" dirty="0"/>
                <a:t>. . . </a:t>
              </a:r>
            </a:p>
          </p:txBody>
        </p:sp>
        <p:sp>
          <p:nvSpPr>
            <p:cNvPr id="24" name="Полилиния 23"/>
            <p:cNvSpPr/>
            <p:nvPr/>
          </p:nvSpPr>
          <p:spPr>
            <a:xfrm>
              <a:off x="5868224" y="5566417"/>
              <a:ext cx="720000" cy="562882"/>
            </a:xfrm>
            <a:custGeom>
              <a:avLst/>
              <a:gdLst>
                <a:gd name="connsiteX0" fmla="*/ 0 w 481173"/>
                <a:gd name="connsiteY0" fmla="*/ 112576 h 562882"/>
                <a:gd name="connsiteX1" fmla="*/ 240587 w 481173"/>
                <a:gd name="connsiteY1" fmla="*/ 112576 h 562882"/>
                <a:gd name="connsiteX2" fmla="*/ 240587 w 481173"/>
                <a:gd name="connsiteY2" fmla="*/ 0 h 562882"/>
                <a:gd name="connsiteX3" fmla="*/ 481173 w 481173"/>
                <a:gd name="connsiteY3" fmla="*/ 281441 h 562882"/>
                <a:gd name="connsiteX4" fmla="*/ 240587 w 481173"/>
                <a:gd name="connsiteY4" fmla="*/ 562882 h 562882"/>
                <a:gd name="connsiteX5" fmla="*/ 240587 w 481173"/>
                <a:gd name="connsiteY5" fmla="*/ 450306 h 562882"/>
                <a:gd name="connsiteX6" fmla="*/ 0 w 481173"/>
                <a:gd name="connsiteY6" fmla="*/ 450306 h 562882"/>
                <a:gd name="connsiteX7" fmla="*/ 0 w 481173"/>
                <a:gd name="connsiteY7" fmla="*/ 112576 h 562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1173" h="562882">
                  <a:moveTo>
                    <a:pt x="0" y="112576"/>
                  </a:moveTo>
                  <a:lnTo>
                    <a:pt x="240587" y="112576"/>
                  </a:lnTo>
                  <a:lnTo>
                    <a:pt x="240587" y="0"/>
                  </a:lnTo>
                  <a:lnTo>
                    <a:pt x="481173" y="281441"/>
                  </a:lnTo>
                  <a:lnTo>
                    <a:pt x="240587" y="562882"/>
                  </a:lnTo>
                  <a:lnTo>
                    <a:pt x="240587" y="450306"/>
                  </a:lnTo>
                  <a:lnTo>
                    <a:pt x="0" y="450306"/>
                  </a:lnTo>
                  <a:lnTo>
                    <a:pt x="0" y="112576"/>
                  </a:lnTo>
                  <a:close/>
                </a:path>
              </a:pathLst>
            </a:cu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112576" rIns="144352" bIns="112576" spcCol="1270" anchor="ctr"/>
            <a:lstStyle/>
            <a:p>
              <a:pPr algn="ctr" defTabSz="9334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2100"/>
            </a:p>
          </p:txBody>
        </p:sp>
        <p:sp>
          <p:nvSpPr>
            <p:cNvPr id="25" name="Полилиния 24"/>
            <p:cNvSpPr/>
            <p:nvPr/>
          </p:nvSpPr>
          <p:spPr>
            <a:xfrm>
              <a:off x="6614718" y="5458406"/>
              <a:ext cx="2269687" cy="778905"/>
            </a:xfrm>
            <a:custGeom>
              <a:avLst/>
              <a:gdLst>
                <a:gd name="connsiteX0" fmla="*/ 0 w 2269687"/>
                <a:gd name="connsiteY0" fmla="*/ 136181 h 1361812"/>
                <a:gd name="connsiteX1" fmla="*/ 136181 w 2269687"/>
                <a:gd name="connsiteY1" fmla="*/ 0 h 1361812"/>
                <a:gd name="connsiteX2" fmla="*/ 2133506 w 2269687"/>
                <a:gd name="connsiteY2" fmla="*/ 0 h 1361812"/>
                <a:gd name="connsiteX3" fmla="*/ 2269687 w 2269687"/>
                <a:gd name="connsiteY3" fmla="*/ 136181 h 1361812"/>
                <a:gd name="connsiteX4" fmla="*/ 2269687 w 2269687"/>
                <a:gd name="connsiteY4" fmla="*/ 1225631 h 1361812"/>
                <a:gd name="connsiteX5" fmla="*/ 2133506 w 2269687"/>
                <a:gd name="connsiteY5" fmla="*/ 1361812 h 1361812"/>
                <a:gd name="connsiteX6" fmla="*/ 136181 w 2269687"/>
                <a:gd name="connsiteY6" fmla="*/ 1361812 h 1361812"/>
                <a:gd name="connsiteX7" fmla="*/ 0 w 2269687"/>
                <a:gd name="connsiteY7" fmla="*/ 1225631 h 1361812"/>
                <a:gd name="connsiteX8" fmla="*/ 0 w 2269687"/>
                <a:gd name="connsiteY8" fmla="*/ 136181 h 1361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69687" h="1361812">
                  <a:moveTo>
                    <a:pt x="0" y="136181"/>
                  </a:moveTo>
                  <a:cubicBezTo>
                    <a:pt x="0" y="60970"/>
                    <a:pt x="60970" y="0"/>
                    <a:pt x="136181" y="0"/>
                  </a:cubicBezTo>
                  <a:lnTo>
                    <a:pt x="2133506" y="0"/>
                  </a:lnTo>
                  <a:cubicBezTo>
                    <a:pt x="2208717" y="0"/>
                    <a:pt x="2269687" y="60970"/>
                    <a:pt x="2269687" y="136181"/>
                  </a:cubicBezTo>
                  <a:lnTo>
                    <a:pt x="2269687" y="1225631"/>
                  </a:lnTo>
                  <a:cubicBezTo>
                    <a:pt x="2269687" y="1300842"/>
                    <a:pt x="2208717" y="1361812"/>
                    <a:pt x="2133506" y="1361812"/>
                  </a:cubicBezTo>
                  <a:lnTo>
                    <a:pt x="136181" y="1361812"/>
                  </a:lnTo>
                  <a:cubicBezTo>
                    <a:pt x="60970" y="1361812"/>
                    <a:pt x="0" y="1300842"/>
                    <a:pt x="0" y="1225631"/>
                  </a:cubicBezTo>
                  <a:lnTo>
                    <a:pt x="0" y="136181"/>
                  </a:lnTo>
                  <a:close/>
                </a:path>
              </a:pathLst>
            </a:custGeom>
            <a:gradFill>
              <a:gsLst>
                <a:gs pos="0">
                  <a:schemeClr val="accent4">
                    <a:lumMod val="60000"/>
                    <a:lumOff val="40000"/>
                  </a:schemeClr>
                </a:gs>
                <a:gs pos="80000">
                  <a:schemeClr val="accent4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</a:gradFill>
            <a:ln w="28575">
              <a:solidFill>
                <a:schemeClr val="bg1">
                  <a:lumMod val="50000"/>
                </a:schemeClr>
              </a:solidFill>
            </a:ln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245626" tIns="245626" rIns="245626" bIns="245626" spcCol="1270" anchor="ctr"/>
            <a:lstStyle/>
            <a:p>
              <a:pPr algn="ctr" defTabSz="24003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5400" dirty="0"/>
                <a:t>. . . 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Скругленный прямоугольник 20"/>
          <p:cNvSpPr/>
          <p:nvPr/>
        </p:nvSpPr>
        <p:spPr>
          <a:xfrm>
            <a:off x="252000" y="1008000"/>
            <a:ext cx="8640000" cy="1956375"/>
          </a:xfrm>
          <a:prstGeom prst="roundRect">
            <a:avLst>
              <a:gd name="adj" fmla="val 13542"/>
            </a:avLst>
          </a:prstGeom>
          <a:blipFill>
            <a:blip r:embed="rId3"/>
            <a:tile tx="0" ty="0" sx="100000" sy="100000" flip="none" algn="tl"/>
          </a:blipFill>
          <a:ln w="25400">
            <a:solidFill>
              <a:schemeClr val="bg1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indent="365125"/>
            <a:r>
              <a:rPr lang="ru-RU" sz="2800" b="1">
                <a:solidFill>
                  <a:srgbClr val="0070C0"/>
                </a:solidFill>
                <a:latin typeface="Comic Sans MS" pitchFamily="66" charset="0"/>
              </a:rPr>
              <a:t>Повышенный уровень. </a:t>
            </a:r>
            <a:r>
              <a:rPr lang="ru-RU" sz="2800">
                <a:latin typeface="Comic Sans MS" pitchFamily="66" charset="0"/>
              </a:rPr>
              <a:t>Какой процесс</a:t>
            </a:r>
          </a:p>
          <a:p>
            <a:pPr indent="365125"/>
            <a:r>
              <a:rPr lang="ru-RU" sz="2800">
                <a:latin typeface="Comic Sans MS" pitchFamily="66" charset="0"/>
              </a:rPr>
              <a:t>здесь представлен: расцвета или упадка цивилизации? Запиши одно доказательство своего утверждения.</a:t>
            </a:r>
          </a:p>
        </p:txBody>
      </p:sp>
      <p:grpSp>
        <p:nvGrpSpPr>
          <p:cNvPr id="20484" name="Группа 3"/>
          <p:cNvGrpSpPr>
            <a:grpSpLocks/>
          </p:cNvGrpSpPr>
          <p:nvPr/>
        </p:nvGrpSpPr>
        <p:grpSpPr bwMode="auto">
          <a:xfrm>
            <a:off x="19050" y="-44450"/>
            <a:ext cx="969963" cy="1241425"/>
            <a:chOff x="-19448" y="332656"/>
            <a:chExt cx="1783136" cy="1999120"/>
          </a:xfrm>
        </p:grpSpPr>
        <p:sp>
          <p:nvSpPr>
            <p:cNvPr id="12" name="Овал 11"/>
            <p:cNvSpPr/>
            <p:nvPr/>
          </p:nvSpPr>
          <p:spPr>
            <a:xfrm>
              <a:off x="683884" y="764692"/>
              <a:ext cx="431921" cy="288875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" name="Овал 12"/>
            <p:cNvSpPr/>
            <p:nvPr/>
          </p:nvSpPr>
          <p:spPr>
            <a:xfrm>
              <a:off x="36002" y="1700341"/>
              <a:ext cx="393981" cy="432034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4" name="Овал 13"/>
            <p:cNvSpPr/>
            <p:nvPr/>
          </p:nvSpPr>
          <p:spPr>
            <a:xfrm>
              <a:off x="324922" y="1485602"/>
              <a:ext cx="933884" cy="286319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pic>
          <p:nvPicPr>
            <p:cNvPr id="20512" name="Рисунок 14" descr="_1_~1.JPG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798" b="6718"/>
            <a:stretch>
              <a:fillRect/>
            </a:stretch>
          </p:blipFill>
          <p:spPr bwMode="auto">
            <a:xfrm>
              <a:off x="-19448" y="332656"/>
              <a:ext cx="1783136" cy="1999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0485" name="Группа 8"/>
          <p:cNvGrpSpPr>
            <a:grpSpLocks/>
          </p:cNvGrpSpPr>
          <p:nvPr/>
        </p:nvGrpSpPr>
        <p:grpSpPr bwMode="auto">
          <a:xfrm>
            <a:off x="8240713" y="-26988"/>
            <a:ext cx="957262" cy="1223963"/>
            <a:chOff x="7452320" y="-8901"/>
            <a:chExt cx="1691681" cy="2645813"/>
          </a:xfrm>
        </p:grpSpPr>
        <p:sp>
          <p:nvSpPr>
            <p:cNvPr id="17" name="Овал 16"/>
            <p:cNvSpPr/>
            <p:nvPr/>
          </p:nvSpPr>
          <p:spPr>
            <a:xfrm>
              <a:off x="8100376" y="145525"/>
              <a:ext cx="288961" cy="428959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pic>
          <p:nvPicPr>
            <p:cNvPr id="20508" name="Рисунок 17" descr="Cartoon-Clipart-Free-18.gif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2678" r="17007" b="5669"/>
            <a:stretch>
              <a:fillRect/>
            </a:stretch>
          </p:blipFill>
          <p:spPr bwMode="auto">
            <a:xfrm>
              <a:off x="7452320" y="-8901"/>
              <a:ext cx="1691681" cy="2645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6" name="Заголовок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600" spc="-150" dirty="0" smtClean="0"/>
              <a:t>ВСПОМИНАЕМ ТО, ЧТО ЗНАЕМ</a:t>
            </a:r>
            <a:endParaRPr lang="ru-RU" sz="3600" dirty="0"/>
          </a:p>
        </p:txBody>
      </p:sp>
      <p:grpSp>
        <p:nvGrpSpPr>
          <p:cNvPr id="20487" name="Группа 18"/>
          <p:cNvGrpSpPr>
            <a:grpSpLocks/>
          </p:cNvGrpSpPr>
          <p:nvPr/>
        </p:nvGrpSpPr>
        <p:grpSpPr bwMode="auto">
          <a:xfrm>
            <a:off x="260350" y="5602288"/>
            <a:ext cx="8623300" cy="779462"/>
            <a:chOff x="259593" y="5458406"/>
            <a:chExt cx="8624812" cy="778905"/>
          </a:xfrm>
        </p:grpSpPr>
        <p:sp>
          <p:nvSpPr>
            <p:cNvPr id="20" name="Полилиния 19"/>
            <p:cNvSpPr/>
            <p:nvPr/>
          </p:nvSpPr>
          <p:spPr>
            <a:xfrm>
              <a:off x="259593" y="5458406"/>
              <a:ext cx="2269687" cy="778905"/>
            </a:xfrm>
            <a:custGeom>
              <a:avLst/>
              <a:gdLst>
                <a:gd name="connsiteX0" fmla="*/ 0 w 2269687"/>
                <a:gd name="connsiteY0" fmla="*/ 136181 h 1361812"/>
                <a:gd name="connsiteX1" fmla="*/ 136181 w 2269687"/>
                <a:gd name="connsiteY1" fmla="*/ 0 h 1361812"/>
                <a:gd name="connsiteX2" fmla="*/ 2133506 w 2269687"/>
                <a:gd name="connsiteY2" fmla="*/ 0 h 1361812"/>
                <a:gd name="connsiteX3" fmla="*/ 2269687 w 2269687"/>
                <a:gd name="connsiteY3" fmla="*/ 136181 h 1361812"/>
                <a:gd name="connsiteX4" fmla="*/ 2269687 w 2269687"/>
                <a:gd name="connsiteY4" fmla="*/ 1225631 h 1361812"/>
                <a:gd name="connsiteX5" fmla="*/ 2133506 w 2269687"/>
                <a:gd name="connsiteY5" fmla="*/ 1361812 h 1361812"/>
                <a:gd name="connsiteX6" fmla="*/ 136181 w 2269687"/>
                <a:gd name="connsiteY6" fmla="*/ 1361812 h 1361812"/>
                <a:gd name="connsiteX7" fmla="*/ 0 w 2269687"/>
                <a:gd name="connsiteY7" fmla="*/ 1225631 h 1361812"/>
                <a:gd name="connsiteX8" fmla="*/ 0 w 2269687"/>
                <a:gd name="connsiteY8" fmla="*/ 136181 h 1361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69687" h="1361812">
                  <a:moveTo>
                    <a:pt x="0" y="136181"/>
                  </a:moveTo>
                  <a:cubicBezTo>
                    <a:pt x="0" y="60970"/>
                    <a:pt x="60970" y="0"/>
                    <a:pt x="136181" y="0"/>
                  </a:cubicBezTo>
                  <a:lnTo>
                    <a:pt x="2133506" y="0"/>
                  </a:lnTo>
                  <a:cubicBezTo>
                    <a:pt x="2208717" y="0"/>
                    <a:pt x="2269687" y="60970"/>
                    <a:pt x="2269687" y="136181"/>
                  </a:cubicBezTo>
                  <a:lnTo>
                    <a:pt x="2269687" y="1225631"/>
                  </a:lnTo>
                  <a:cubicBezTo>
                    <a:pt x="2269687" y="1300842"/>
                    <a:pt x="2208717" y="1361812"/>
                    <a:pt x="2133506" y="1361812"/>
                  </a:cubicBezTo>
                  <a:lnTo>
                    <a:pt x="136181" y="1361812"/>
                  </a:lnTo>
                  <a:cubicBezTo>
                    <a:pt x="60970" y="1361812"/>
                    <a:pt x="0" y="1300842"/>
                    <a:pt x="0" y="1225631"/>
                  </a:cubicBezTo>
                  <a:lnTo>
                    <a:pt x="0" y="136181"/>
                  </a:lnTo>
                  <a:close/>
                </a:path>
              </a:pathLst>
            </a:custGeom>
            <a:gradFill>
              <a:gsLst>
                <a:gs pos="0">
                  <a:schemeClr val="accent4">
                    <a:lumMod val="60000"/>
                    <a:lumOff val="40000"/>
                  </a:schemeClr>
                </a:gs>
                <a:gs pos="80000">
                  <a:schemeClr val="accent4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</a:gradFill>
            <a:ln w="28575">
              <a:solidFill>
                <a:schemeClr val="bg1">
                  <a:lumMod val="50000"/>
                </a:schemeClr>
              </a:solidFill>
            </a:ln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245626" tIns="245626" rIns="245626" bIns="245626" spcCol="1270" anchor="ctr"/>
            <a:lstStyle/>
            <a:p>
              <a:pPr algn="ctr" defTabSz="24003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5400" dirty="0"/>
                <a:t>. . . </a:t>
              </a:r>
            </a:p>
          </p:txBody>
        </p:sp>
        <p:sp>
          <p:nvSpPr>
            <p:cNvPr id="22" name="Полилиния 21"/>
            <p:cNvSpPr/>
            <p:nvPr/>
          </p:nvSpPr>
          <p:spPr>
            <a:xfrm>
              <a:off x="2690662" y="5566417"/>
              <a:ext cx="720000" cy="562882"/>
            </a:xfrm>
            <a:custGeom>
              <a:avLst/>
              <a:gdLst>
                <a:gd name="connsiteX0" fmla="*/ 0 w 481173"/>
                <a:gd name="connsiteY0" fmla="*/ 112576 h 562882"/>
                <a:gd name="connsiteX1" fmla="*/ 240587 w 481173"/>
                <a:gd name="connsiteY1" fmla="*/ 112576 h 562882"/>
                <a:gd name="connsiteX2" fmla="*/ 240587 w 481173"/>
                <a:gd name="connsiteY2" fmla="*/ 0 h 562882"/>
                <a:gd name="connsiteX3" fmla="*/ 481173 w 481173"/>
                <a:gd name="connsiteY3" fmla="*/ 281441 h 562882"/>
                <a:gd name="connsiteX4" fmla="*/ 240587 w 481173"/>
                <a:gd name="connsiteY4" fmla="*/ 562882 h 562882"/>
                <a:gd name="connsiteX5" fmla="*/ 240587 w 481173"/>
                <a:gd name="connsiteY5" fmla="*/ 450306 h 562882"/>
                <a:gd name="connsiteX6" fmla="*/ 0 w 481173"/>
                <a:gd name="connsiteY6" fmla="*/ 450306 h 562882"/>
                <a:gd name="connsiteX7" fmla="*/ 0 w 481173"/>
                <a:gd name="connsiteY7" fmla="*/ 112576 h 562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1173" h="562882">
                  <a:moveTo>
                    <a:pt x="0" y="112576"/>
                  </a:moveTo>
                  <a:lnTo>
                    <a:pt x="240587" y="112576"/>
                  </a:lnTo>
                  <a:lnTo>
                    <a:pt x="240587" y="0"/>
                  </a:lnTo>
                  <a:lnTo>
                    <a:pt x="481173" y="281441"/>
                  </a:lnTo>
                  <a:lnTo>
                    <a:pt x="240587" y="562882"/>
                  </a:lnTo>
                  <a:lnTo>
                    <a:pt x="240587" y="450306"/>
                  </a:lnTo>
                  <a:lnTo>
                    <a:pt x="0" y="450306"/>
                  </a:lnTo>
                  <a:lnTo>
                    <a:pt x="0" y="112576"/>
                  </a:lnTo>
                  <a:close/>
                </a:path>
              </a:pathLst>
            </a:cu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112576" rIns="144352" bIns="112576" spcCol="1270" anchor="ctr"/>
            <a:lstStyle/>
            <a:p>
              <a:pPr algn="ctr" defTabSz="9334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2100"/>
            </a:p>
          </p:txBody>
        </p:sp>
        <p:sp>
          <p:nvSpPr>
            <p:cNvPr id="23" name="Полилиния 22"/>
            <p:cNvSpPr/>
            <p:nvPr/>
          </p:nvSpPr>
          <p:spPr>
            <a:xfrm>
              <a:off x="3437156" y="5458406"/>
              <a:ext cx="2269687" cy="778905"/>
            </a:xfrm>
            <a:custGeom>
              <a:avLst/>
              <a:gdLst>
                <a:gd name="connsiteX0" fmla="*/ 0 w 2269687"/>
                <a:gd name="connsiteY0" fmla="*/ 136181 h 1361812"/>
                <a:gd name="connsiteX1" fmla="*/ 136181 w 2269687"/>
                <a:gd name="connsiteY1" fmla="*/ 0 h 1361812"/>
                <a:gd name="connsiteX2" fmla="*/ 2133506 w 2269687"/>
                <a:gd name="connsiteY2" fmla="*/ 0 h 1361812"/>
                <a:gd name="connsiteX3" fmla="*/ 2269687 w 2269687"/>
                <a:gd name="connsiteY3" fmla="*/ 136181 h 1361812"/>
                <a:gd name="connsiteX4" fmla="*/ 2269687 w 2269687"/>
                <a:gd name="connsiteY4" fmla="*/ 1225631 h 1361812"/>
                <a:gd name="connsiteX5" fmla="*/ 2133506 w 2269687"/>
                <a:gd name="connsiteY5" fmla="*/ 1361812 h 1361812"/>
                <a:gd name="connsiteX6" fmla="*/ 136181 w 2269687"/>
                <a:gd name="connsiteY6" fmla="*/ 1361812 h 1361812"/>
                <a:gd name="connsiteX7" fmla="*/ 0 w 2269687"/>
                <a:gd name="connsiteY7" fmla="*/ 1225631 h 1361812"/>
                <a:gd name="connsiteX8" fmla="*/ 0 w 2269687"/>
                <a:gd name="connsiteY8" fmla="*/ 136181 h 1361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69687" h="1361812">
                  <a:moveTo>
                    <a:pt x="0" y="136181"/>
                  </a:moveTo>
                  <a:cubicBezTo>
                    <a:pt x="0" y="60970"/>
                    <a:pt x="60970" y="0"/>
                    <a:pt x="136181" y="0"/>
                  </a:cubicBezTo>
                  <a:lnTo>
                    <a:pt x="2133506" y="0"/>
                  </a:lnTo>
                  <a:cubicBezTo>
                    <a:pt x="2208717" y="0"/>
                    <a:pt x="2269687" y="60970"/>
                    <a:pt x="2269687" y="136181"/>
                  </a:cubicBezTo>
                  <a:lnTo>
                    <a:pt x="2269687" y="1225631"/>
                  </a:lnTo>
                  <a:cubicBezTo>
                    <a:pt x="2269687" y="1300842"/>
                    <a:pt x="2208717" y="1361812"/>
                    <a:pt x="2133506" y="1361812"/>
                  </a:cubicBezTo>
                  <a:lnTo>
                    <a:pt x="136181" y="1361812"/>
                  </a:lnTo>
                  <a:cubicBezTo>
                    <a:pt x="60970" y="1361812"/>
                    <a:pt x="0" y="1300842"/>
                    <a:pt x="0" y="1225631"/>
                  </a:cubicBezTo>
                  <a:lnTo>
                    <a:pt x="0" y="136181"/>
                  </a:lnTo>
                  <a:close/>
                </a:path>
              </a:pathLst>
            </a:custGeom>
            <a:gradFill>
              <a:gsLst>
                <a:gs pos="0">
                  <a:schemeClr val="accent4">
                    <a:lumMod val="60000"/>
                    <a:lumOff val="40000"/>
                  </a:schemeClr>
                </a:gs>
                <a:gs pos="80000">
                  <a:schemeClr val="accent4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</a:gradFill>
            <a:ln w="28575">
              <a:solidFill>
                <a:schemeClr val="bg1">
                  <a:lumMod val="50000"/>
                </a:schemeClr>
              </a:solidFill>
            </a:ln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245626" tIns="245626" rIns="245626" bIns="245626" spcCol="1270" anchor="ctr"/>
            <a:lstStyle/>
            <a:p>
              <a:pPr algn="ctr" defTabSz="24003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5400" dirty="0"/>
                <a:t>. . . </a:t>
              </a:r>
            </a:p>
          </p:txBody>
        </p:sp>
        <p:sp>
          <p:nvSpPr>
            <p:cNvPr id="24" name="Полилиния 23"/>
            <p:cNvSpPr/>
            <p:nvPr/>
          </p:nvSpPr>
          <p:spPr>
            <a:xfrm>
              <a:off x="5868224" y="5566417"/>
              <a:ext cx="720000" cy="562882"/>
            </a:xfrm>
            <a:custGeom>
              <a:avLst/>
              <a:gdLst>
                <a:gd name="connsiteX0" fmla="*/ 0 w 481173"/>
                <a:gd name="connsiteY0" fmla="*/ 112576 h 562882"/>
                <a:gd name="connsiteX1" fmla="*/ 240587 w 481173"/>
                <a:gd name="connsiteY1" fmla="*/ 112576 h 562882"/>
                <a:gd name="connsiteX2" fmla="*/ 240587 w 481173"/>
                <a:gd name="connsiteY2" fmla="*/ 0 h 562882"/>
                <a:gd name="connsiteX3" fmla="*/ 481173 w 481173"/>
                <a:gd name="connsiteY3" fmla="*/ 281441 h 562882"/>
                <a:gd name="connsiteX4" fmla="*/ 240587 w 481173"/>
                <a:gd name="connsiteY4" fmla="*/ 562882 h 562882"/>
                <a:gd name="connsiteX5" fmla="*/ 240587 w 481173"/>
                <a:gd name="connsiteY5" fmla="*/ 450306 h 562882"/>
                <a:gd name="connsiteX6" fmla="*/ 0 w 481173"/>
                <a:gd name="connsiteY6" fmla="*/ 450306 h 562882"/>
                <a:gd name="connsiteX7" fmla="*/ 0 w 481173"/>
                <a:gd name="connsiteY7" fmla="*/ 112576 h 562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1173" h="562882">
                  <a:moveTo>
                    <a:pt x="0" y="112576"/>
                  </a:moveTo>
                  <a:lnTo>
                    <a:pt x="240587" y="112576"/>
                  </a:lnTo>
                  <a:lnTo>
                    <a:pt x="240587" y="0"/>
                  </a:lnTo>
                  <a:lnTo>
                    <a:pt x="481173" y="281441"/>
                  </a:lnTo>
                  <a:lnTo>
                    <a:pt x="240587" y="562882"/>
                  </a:lnTo>
                  <a:lnTo>
                    <a:pt x="240587" y="450306"/>
                  </a:lnTo>
                  <a:lnTo>
                    <a:pt x="0" y="450306"/>
                  </a:lnTo>
                  <a:lnTo>
                    <a:pt x="0" y="112576"/>
                  </a:lnTo>
                  <a:close/>
                </a:path>
              </a:pathLst>
            </a:cu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112576" rIns="144352" bIns="112576" spcCol="1270" anchor="ctr"/>
            <a:lstStyle/>
            <a:p>
              <a:pPr algn="ctr" defTabSz="9334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2100"/>
            </a:p>
          </p:txBody>
        </p:sp>
        <p:sp>
          <p:nvSpPr>
            <p:cNvPr id="25" name="Полилиния 24"/>
            <p:cNvSpPr/>
            <p:nvPr/>
          </p:nvSpPr>
          <p:spPr>
            <a:xfrm>
              <a:off x="6614718" y="5458406"/>
              <a:ext cx="2269687" cy="778905"/>
            </a:xfrm>
            <a:custGeom>
              <a:avLst/>
              <a:gdLst>
                <a:gd name="connsiteX0" fmla="*/ 0 w 2269687"/>
                <a:gd name="connsiteY0" fmla="*/ 136181 h 1361812"/>
                <a:gd name="connsiteX1" fmla="*/ 136181 w 2269687"/>
                <a:gd name="connsiteY1" fmla="*/ 0 h 1361812"/>
                <a:gd name="connsiteX2" fmla="*/ 2133506 w 2269687"/>
                <a:gd name="connsiteY2" fmla="*/ 0 h 1361812"/>
                <a:gd name="connsiteX3" fmla="*/ 2269687 w 2269687"/>
                <a:gd name="connsiteY3" fmla="*/ 136181 h 1361812"/>
                <a:gd name="connsiteX4" fmla="*/ 2269687 w 2269687"/>
                <a:gd name="connsiteY4" fmla="*/ 1225631 h 1361812"/>
                <a:gd name="connsiteX5" fmla="*/ 2133506 w 2269687"/>
                <a:gd name="connsiteY5" fmla="*/ 1361812 h 1361812"/>
                <a:gd name="connsiteX6" fmla="*/ 136181 w 2269687"/>
                <a:gd name="connsiteY6" fmla="*/ 1361812 h 1361812"/>
                <a:gd name="connsiteX7" fmla="*/ 0 w 2269687"/>
                <a:gd name="connsiteY7" fmla="*/ 1225631 h 1361812"/>
                <a:gd name="connsiteX8" fmla="*/ 0 w 2269687"/>
                <a:gd name="connsiteY8" fmla="*/ 136181 h 1361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69687" h="1361812">
                  <a:moveTo>
                    <a:pt x="0" y="136181"/>
                  </a:moveTo>
                  <a:cubicBezTo>
                    <a:pt x="0" y="60970"/>
                    <a:pt x="60970" y="0"/>
                    <a:pt x="136181" y="0"/>
                  </a:cubicBezTo>
                  <a:lnTo>
                    <a:pt x="2133506" y="0"/>
                  </a:lnTo>
                  <a:cubicBezTo>
                    <a:pt x="2208717" y="0"/>
                    <a:pt x="2269687" y="60970"/>
                    <a:pt x="2269687" y="136181"/>
                  </a:cubicBezTo>
                  <a:lnTo>
                    <a:pt x="2269687" y="1225631"/>
                  </a:lnTo>
                  <a:cubicBezTo>
                    <a:pt x="2269687" y="1300842"/>
                    <a:pt x="2208717" y="1361812"/>
                    <a:pt x="2133506" y="1361812"/>
                  </a:cubicBezTo>
                  <a:lnTo>
                    <a:pt x="136181" y="1361812"/>
                  </a:lnTo>
                  <a:cubicBezTo>
                    <a:pt x="60970" y="1361812"/>
                    <a:pt x="0" y="1300842"/>
                    <a:pt x="0" y="1225631"/>
                  </a:cubicBezTo>
                  <a:lnTo>
                    <a:pt x="0" y="136181"/>
                  </a:lnTo>
                  <a:close/>
                </a:path>
              </a:pathLst>
            </a:custGeom>
            <a:gradFill>
              <a:gsLst>
                <a:gs pos="0">
                  <a:schemeClr val="accent4">
                    <a:lumMod val="60000"/>
                    <a:lumOff val="40000"/>
                  </a:schemeClr>
                </a:gs>
                <a:gs pos="80000">
                  <a:schemeClr val="accent4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</a:gradFill>
            <a:ln w="28575">
              <a:solidFill>
                <a:schemeClr val="bg1">
                  <a:lumMod val="50000"/>
                </a:schemeClr>
              </a:solidFill>
            </a:ln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245626" tIns="245626" rIns="245626" bIns="245626" spcCol="1270" anchor="ctr"/>
            <a:lstStyle/>
            <a:p>
              <a:pPr algn="ctr" defTabSz="24003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5400" dirty="0"/>
                <a:t>. . . </a:t>
              </a:r>
            </a:p>
          </p:txBody>
        </p:sp>
      </p:grpSp>
      <p:sp>
        <p:nvSpPr>
          <p:cNvPr id="20488" name="Прямоугольник 3"/>
          <p:cNvSpPr>
            <a:spLocks noChangeArrowheads="1"/>
          </p:cNvSpPr>
          <p:nvPr/>
        </p:nvSpPr>
        <p:spPr bwMode="auto">
          <a:xfrm>
            <a:off x="252413" y="3240088"/>
            <a:ext cx="8639175" cy="222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omic Sans MS" pitchFamily="66" charset="0"/>
              </a:rPr>
              <a:t>Здесь представлен процесс ________________</a:t>
            </a:r>
          </a:p>
          <a:p>
            <a:r>
              <a:rPr lang="ru-RU" sz="2800">
                <a:latin typeface="Comic Sans MS" pitchFamily="66" charset="0"/>
              </a:rPr>
              <a:t>_____________________________________,</a:t>
            </a:r>
          </a:p>
          <a:p>
            <a:r>
              <a:rPr lang="ru-RU" sz="2800">
                <a:latin typeface="Comic Sans MS" pitchFamily="66" charset="0"/>
              </a:rPr>
              <a:t>потому что ____________________________</a:t>
            </a:r>
          </a:p>
          <a:p>
            <a:r>
              <a:rPr lang="ru-RU" sz="2800">
                <a:latin typeface="Comic Sans MS" pitchFamily="66" charset="0"/>
              </a:rPr>
              <a:t>______________________________________</a:t>
            </a:r>
          </a:p>
          <a:p>
            <a:r>
              <a:rPr lang="ru-RU" sz="2800">
                <a:latin typeface="Comic Sans MS" pitchFamily="66" charset="0"/>
              </a:rPr>
              <a:t>______________________________________</a:t>
            </a:r>
          </a:p>
        </p:txBody>
      </p:sp>
      <p:sp>
        <p:nvSpPr>
          <p:cNvPr id="26" name="Управляющая кнопка: справка 25">
            <a:hlinkClick r:id="rId6" action="ppaction://hlinksldjump" highlightClick="1"/>
          </p:cNvPr>
          <p:cNvSpPr>
            <a:spLocks noChangeAspect="1"/>
          </p:cNvSpPr>
          <p:nvPr/>
        </p:nvSpPr>
        <p:spPr>
          <a:xfrm>
            <a:off x="8712000" y="6444000"/>
            <a:ext cx="368431" cy="360000"/>
          </a:xfrm>
          <a:prstGeom prst="actionButtonHelp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chemeClr val="bg1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Скругленный прямоугольник 20"/>
          <p:cNvSpPr/>
          <p:nvPr/>
        </p:nvSpPr>
        <p:spPr>
          <a:xfrm>
            <a:off x="252000" y="972877"/>
            <a:ext cx="8640000" cy="1973937"/>
          </a:xfrm>
          <a:prstGeom prst="roundRect">
            <a:avLst>
              <a:gd name="adj" fmla="val 14325"/>
            </a:avLst>
          </a:prstGeom>
          <a:blipFill>
            <a:blip r:embed="rId3"/>
            <a:tile tx="0" ty="0" sx="100000" sy="100000" flip="none" algn="tl"/>
          </a:blipFill>
          <a:ln w="25400">
            <a:solidFill>
              <a:schemeClr val="bg1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anchor="ctr">
            <a:spAutoFit/>
          </a:bodyPr>
          <a:lstStyle/>
          <a:p>
            <a:pPr indent="365125"/>
            <a:r>
              <a:rPr lang="ru-RU" sz="2800" b="1">
                <a:solidFill>
                  <a:srgbClr val="0070C0"/>
                </a:solidFill>
                <a:latin typeface="Comic Sans MS" pitchFamily="66" charset="0"/>
              </a:rPr>
              <a:t>Максимальный уровень.</a:t>
            </a:r>
            <a:r>
              <a:rPr lang="ru-RU" sz="2800" b="1">
                <a:solidFill>
                  <a:srgbClr val="00B0F0"/>
                </a:solidFill>
                <a:latin typeface="Comic Sans MS" pitchFamily="66" charset="0"/>
              </a:rPr>
              <a:t> </a:t>
            </a:r>
            <a:r>
              <a:rPr lang="ru-RU" sz="2800">
                <a:latin typeface="Comic Sans MS" pitchFamily="66" charset="0"/>
              </a:rPr>
              <a:t>Какой процесс</a:t>
            </a:r>
          </a:p>
          <a:p>
            <a:pPr indent="365125"/>
            <a:r>
              <a:rPr lang="ru-RU" sz="2800">
                <a:latin typeface="Comic Sans MS" pitchFamily="66" charset="0"/>
              </a:rPr>
              <a:t>здесь представлен: расцвета или упадка цивилизации? Запиши в таблицу два–три доказательства своего утверждения.</a:t>
            </a:r>
          </a:p>
        </p:txBody>
      </p:sp>
      <p:grpSp>
        <p:nvGrpSpPr>
          <p:cNvPr id="22532" name="Группа 3"/>
          <p:cNvGrpSpPr>
            <a:grpSpLocks/>
          </p:cNvGrpSpPr>
          <p:nvPr/>
        </p:nvGrpSpPr>
        <p:grpSpPr bwMode="auto">
          <a:xfrm>
            <a:off x="19050" y="-44450"/>
            <a:ext cx="969963" cy="1241425"/>
            <a:chOff x="-19448" y="332656"/>
            <a:chExt cx="1783136" cy="1999120"/>
          </a:xfrm>
        </p:grpSpPr>
        <p:sp>
          <p:nvSpPr>
            <p:cNvPr id="12" name="Овал 11"/>
            <p:cNvSpPr/>
            <p:nvPr/>
          </p:nvSpPr>
          <p:spPr>
            <a:xfrm>
              <a:off x="683884" y="764692"/>
              <a:ext cx="431921" cy="288875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" name="Овал 12"/>
            <p:cNvSpPr/>
            <p:nvPr/>
          </p:nvSpPr>
          <p:spPr>
            <a:xfrm>
              <a:off x="36002" y="1700341"/>
              <a:ext cx="393981" cy="432034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4" name="Овал 13"/>
            <p:cNvSpPr/>
            <p:nvPr/>
          </p:nvSpPr>
          <p:spPr>
            <a:xfrm>
              <a:off x="324922" y="1485602"/>
              <a:ext cx="933884" cy="286319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pic>
          <p:nvPicPr>
            <p:cNvPr id="22560" name="Рисунок 14" descr="_1_~1.JPG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798" b="6718"/>
            <a:stretch>
              <a:fillRect/>
            </a:stretch>
          </p:blipFill>
          <p:spPr bwMode="auto">
            <a:xfrm>
              <a:off x="-19448" y="332656"/>
              <a:ext cx="1783136" cy="1999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2533" name="Группа 8"/>
          <p:cNvGrpSpPr>
            <a:grpSpLocks/>
          </p:cNvGrpSpPr>
          <p:nvPr/>
        </p:nvGrpSpPr>
        <p:grpSpPr bwMode="auto">
          <a:xfrm>
            <a:off x="8240713" y="-26988"/>
            <a:ext cx="957262" cy="1223963"/>
            <a:chOff x="7452320" y="-8901"/>
            <a:chExt cx="1691681" cy="2645813"/>
          </a:xfrm>
        </p:grpSpPr>
        <p:sp>
          <p:nvSpPr>
            <p:cNvPr id="17" name="Овал 16"/>
            <p:cNvSpPr/>
            <p:nvPr/>
          </p:nvSpPr>
          <p:spPr>
            <a:xfrm>
              <a:off x="8100376" y="145525"/>
              <a:ext cx="288961" cy="428959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pic>
          <p:nvPicPr>
            <p:cNvPr id="22556" name="Рисунок 17" descr="Cartoon-Clipart-Free-18.gif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2678" r="17007" b="5669"/>
            <a:stretch>
              <a:fillRect/>
            </a:stretch>
          </p:blipFill>
          <p:spPr bwMode="auto">
            <a:xfrm>
              <a:off x="7452320" y="-8901"/>
              <a:ext cx="1691681" cy="2645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6" name="Заголовок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600" spc="-150" dirty="0" smtClean="0"/>
              <a:t>ВСПОМИНАЕМ ТО, ЧТО ЗНАЕМ</a:t>
            </a:r>
            <a:endParaRPr lang="ru-RU" sz="3600" dirty="0"/>
          </a:p>
        </p:txBody>
      </p:sp>
      <p:sp>
        <p:nvSpPr>
          <p:cNvPr id="22535" name="Прямоугольник 18"/>
          <p:cNvSpPr>
            <a:spLocks noChangeArrowheads="1"/>
          </p:cNvSpPr>
          <p:nvPr/>
        </p:nvSpPr>
        <p:spPr bwMode="auto">
          <a:xfrm>
            <a:off x="252413" y="3141663"/>
            <a:ext cx="8639175" cy="222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omic Sans MS" pitchFamily="66" charset="0"/>
              </a:rPr>
              <a:t>Здесь представлен процесс ________________</a:t>
            </a:r>
          </a:p>
          <a:p>
            <a:r>
              <a:rPr lang="ru-RU" sz="2800">
                <a:latin typeface="Comic Sans MS" pitchFamily="66" charset="0"/>
              </a:rPr>
              <a:t>_____________________________________,</a:t>
            </a:r>
          </a:p>
          <a:p>
            <a:r>
              <a:rPr lang="ru-RU" sz="2800">
                <a:latin typeface="Comic Sans MS" pitchFamily="66" charset="0"/>
              </a:rPr>
              <a:t>потому что ____________________________</a:t>
            </a:r>
          </a:p>
          <a:p>
            <a:r>
              <a:rPr lang="ru-RU" sz="2800">
                <a:latin typeface="Comic Sans MS" pitchFamily="66" charset="0"/>
              </a:rPr>
              <a:t>______________________________________</a:t>
            </a:r>
          </a:p>
          <a:p>
            <a:r>
              <a:rPr lang="ru-RU" sz="2800">
                <a:latin typeface="Comic Sans MS" pitchFamily="66" charset="0"/>
              </a:rPr>
              <a:t>______________________________________</a:t>
            </a:r>
          </a:p>
        </p:txBody>
      </p:sp>
      <p:grpSp>
        <p:nvGrpSpPr>
          <p:cNvPr id="22536" name="Группа 19"/>
          <p:cNvGrpSpPr>
            <a:grpSpLocks/>
          </p:cNvGrpSpPr>
          <p:nvPr/>
        </p:nvGrpSpPr>
        <p:grpSpPr bwMode="auto">
          <a:xfrm>
            <a:off x="260350" y="5602288"/>
            <a:ext cx="8623300" cy="779462"/>
            <a:chOff x="259593" y="5458406"/>
            <a:chExt cx="8624812" cy="778905"/>
          </a:xfrm>
        </p:grpSpPr>
        <p:sp>
          <p:nvSpPr>
            <p:cNvPr id="22" name="Полилиния 21"/>
            <p:cNvSpPr/>
            <p:nvPr/>
          </p:nvSpPr>
          <p:spPr>
            <a:xfrm>
              <a:off x="259593" y="5458406"/>
              <a:ext cx="2269687" cy="778905"/>
            </a:xfrm>
            <a:custGeom>
              <a:avLst/>
              <a:gdLst>
                <a:gd name="connsiteX0" fmla="*/ 0 w 2269687"/>
                <a:gd name="connsiteY0" fmla="*/ 136181 h 1361812"/>
                <a:gd name="connsiteX1" fmla="*/ 136181 w 2269687"/>
                <a:gd name="connsiteY1" fmla="*/ 0 h 1361812"/>
                <a:gd name="connsiteX2" fmla="*/ 2133506 w 2269687"/>
                <a:gd name="connsiteY2" fmla="*/ 0 h 1361812"/>
                <a:gd name="connsiteX3" fmla="*/ 2269687 w 2269687"/>
                <a:gd name="connsiteY3" fmla="*/ 136181 h 1361812"/>
                <a:gd name="connsiteX4" fmla="*/ 2269687 w 2269687"/>
                <a:gd name="connsiteY4" fmla="*/ 1225631 h 1361812"/>
                <a:gd name="connsiteX5" fmla="*/ 2133506 w 2269687"/>
                <a:gd name="connsiteY5" fmla="*/ 1361812 h 1361812"/>
                <a:gd name="connsiteX6" fmla="*/ 136181 w 2269687"/>
                <a:gd name="connsiteY6" fmla="*/ 1361812 h 1361812"/>
                <a:gd name="connsiteX7" fmla="*/ 0 w 2269687"/>
                <a:gd name="connsiteY7" fmla="*/ 1225631 h 1361812"/>
                <a:gd name="connsiteX8" fmla="*/ 0 w 2269687"/>
                <a:gd name="connsiteY8" fmla="*/ 136181 h 1361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69687" h="1361812">
                  <a:moveTo>
                    <a:pt x="0" y="136181"/>
                  </a:moveTo>
                  <a:cubicBezTo>
                    <a:pt x="0" y="60970"/>
                    <a:pt x="60970" y="0"/>
                    <a:pt x="136181" y="0"/>
                  </a:cubicBezTo>
                  <a:lnTo>
                    <a:pt x="2133506" y="0"/>
                  </a:lnTo>
                  <a:cubicBezTo>
                    <a:pt x="2208717" y="0"/>
                    <a:pt x="2269687" y="60970"/>
                    <a:pt x="2269687" y="136181"/>
                  </a:cubicBezTo>
                  <a:lnTo>
                    <a:pt x="2269687" y="1225631"/>
                  </a:lnTo>
                  <a:cubicBezTo>
                    <a:pt x="2269687" y="1300842"/>
                    <a:pt x="2208717" y="1361812"/>
                    <a:pt x="2133506" y="1361812"/>
                  </a:cubicBezTo>
                  <a:lnTo>
                    <a:pt x="136181" y="1361812"/>
                  </a:lnTo>
                  <a:cubicBezTo>
                    <a:pt x="60970" y="1361812"/>
                    <a:pt x="0" y="1300842"/>
                    <a:pt x="0" y="1225631"/>
                  </a:cubicBezTo>
                  <a:lnTo>
                    <a:pt x="0" y="136181"/>
                  </a:lnTo>
                  <a:close/>
                </a:path>
              </a:pathLst>
            </a:custGeom>
            <a:gradFill>
              <a:gsLst>
                <a:gs pos="0">
                  <a:schemeClr val="accent4">
                    <a:lumMod val="60000"/>
                    <a:lumOff val="40000"/>
                  </a:schemeClr>
                </a:gs>
                <a:gs pos="80000">
                  <a:schemeClr val="accent4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</a:gradFill>
            <a:ln w="28575">
              <a:solidFill>
                <a:schemeClr val="bg1">
                  <a:lumMod val="50000"/>
                </a:schemeClr>
              </a:solidFill>
            </a:ln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245626" tIns="245626" rIns="245626" bIns="245626" spcCol="1270" anchor="ctr"/>
            <a:lstStyle/>
            <a:p>
              <a:pPr algn="ctr" defTabSz="24003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5400" dirty="0"/>
                <a:t>. . . </a:t>
              </a:r>
            </a:p>
          </p:txBody>
        </p:sp>
        <p:sp>
          <p:nvSpPr>
            <p:cNvPr id="23" name="Полилиния 22"/>
            <p:cNvSpPr/>
            <p:nvPr/>
          </p:nvSpPr>
          <p:spPr>
            <a:xfrm>
              <a:off x="2690662" y="5566417"/>
              <a:ext cx="720000" cy="562882"/>
            </a:xfrm>
            <a:custGeom>
              <a:avLst/>
              <a:gdLst>
                <a:gd name="connsiteX0" fmla="*/ 0 w 481173"/>
                <a:gd name="connsiteY0" fmla="*/ 112576 h 562882"/>
                <a:gd name="connsiteX1" fmla="*/ 240587 w 481173"/>
                <a:gd name="connsiteY1" fmla="*/ 112576 h 562882"/>
                <a:gd name="connsiteX2" fmla="*/ 240587 w 481173"/>
                <a:gd name="connsiteY2" fmla="*/ 0 h 562882"/>
                <a:gd name="connsiteX3" fmla="*/ 481173 w 481173"/>
                <a:gd name="connsiteY3" fmla="*/ 281441 h 562882"/>
                <a:gd name="connsiteX4" fmla="*/ 240587 w 481173"/>
                <a:gd name="connsiteY4" fmla="*/ 562882 h 562882"/>
                <a:gd name="connsiteX5" fmla="*/ 240587 w 481173"/>
                <a:gd name="connsiteY5" fmla="*/ 450306 h 562882"/>
                <a:gd name="connsiteX6" fmla="*/ 0 w 481173"/>
                <a:gd name="connsiteY6" fmla="*/ 450306 h 562882"/>
                <a:gd name="connsiteX7" fmla="*/ 0 w 481173"/>
                <a:gd name="connsiteY7" fmla="*/ 112576 h 562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1173" h="562882">
                  <a:moveTo>
                    <a:pt x="0" y="112576"/>
                  </a:moveTo>
                  <a:lnTo>
                    <a:pt x="240587" y="112576"/>
                  </a:lnTo>
                  <a:lnTo>
                    <a:pt x="240587" y="0"/>
                  </a:lnTo>
                  <a:lnTo>
                    <a:pt x="481173" y="281441"/>
                  </a:lnTo>
                  <a:lnTo>
                    <a:pt x="240587" y="562882"/>
                  </a:lnTo>
                  <a:lnTo>
                    <a:pt x="240587" y="450306"/>
                  </a:lnTo>
                  <a:lnTo>
                    <a:pt x="0" y="450306"/>
                  </a:lnTo>
                  <a:lnTo>
                    <a:pt x="0" y="112576"/>
                  </a:lnTo>
                  <a:close/>
                </a:path>
              </a:pathLst>
            </a:cu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112576" rIns="144352" bIns="112576" spcCol="1270" anchor="ctr"/>
            <a:lstStyle/>
            <a:p>
              <a:pPr algn="ctr" defTabSz="9334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2100"/>
            </a:p>
          </p:txBody>
        </p:sp>
        <p:sp>
          <p:nvSpPr>
            <p:cNvPr id="24" name="Полилиния 23"/>
            <p:cNvSpPr/>
            <p:nvPr/>
          </p:nvSpPr>
          <p:spPr>
            <a:xfrm>
              <a:off x="3437156" y="5458406"/>
              <a:ext cx="2269687" cy="778905"/>
            </a:xfrm>
            <a:custGeom>
              <a:avLst/>
              <a:gdLst>
                <a:gd name="connsiteX0" fmla="*/ 0 w 2269687"/>
                <a:gd name="connsiteY0" fmla="*/ 136181 h 1361812"/>
                <a:gd name="connsiteX1" fmla="*/ 136181 w 2269687"/>
                <a:gd name="connsiteY1" fmla="*/ 0 h 1361812"/>
                <a:gd name="connsiteX2" fmla="*/ 2133506 w 2269687"/>
                <a:gd name="connsiteY2" fmla="*/ 0 h 1361812"/>
                <a:gd name="connsiteX3" fmla="*/ 2269687 w 2269687"/>
                <a:gd name="connsiteY3" fmla="*/ 136181 h 1361812"/>
                <a:gd name="connsiteX4" fmla="*/ 2269687 w 2269687"/>
                <a:gd name="connsiteY4" fmla="*/ 1225631 h 1361812"/>
                <a:gd name="connsiteX5" fmla="*/ 2133506 w 2269687"/>
                <a:gd name="connsiteY5" fmla="*/ 1361812 h 1361812"/>
                <a:gd name="connsiteX6" fmla="*/ 136181 w 2269687"/>
                <a:gd name="connsiteY6" fmla="*/ 1361812 h 1361812"/>
                <a:gd name="connsiteX7" fmla="*/ 0 w 2269687"/>
                <a:gd name="connsiteY7" fmla="*/ 1225631 h 1361812"/>
                <a:gd name="connsiteX8" fmla="*/ 0 w 2269687"/>
                <a:gd name="connsiteY8" fmla="*/ 136181 h 1361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69687" h="1361812">
                  <a:moveTo>
                    <a:pt x="0" y="136181"/>
                  </a:moveTo>
                  <a:cubicBezTo>
                    <a:pt x="0" y="60970"/>
                    <a:pt x="60970" y="0"/>
                    <a:pt x="136181" y="0"/>
                  </a:cubicBezTo>
                  <a:lnTo>
                    <a:pt x="2133506" y="0"/>
                  </a:lnTo>
                  <a:cubicBezTo>
                    <a:pt x="2208717" y="0"/>
                    <a:pt x="2269687" y="60970"/>
                    <a:pt x="2269687" y="136181"/>
                  </a:cubicBezTo>
                  <a:lnTo>
                    <a:pt x="2269687" y="1225631"/>
                  </a:lnTo>
                  <a:cubicBezTo>
                    <a:pt x="2269687" y="1300842"/>
                    <a:pt x="2208717" y="1361812"/>
                    <a:pt x="2133506" y="1361812"/>
                  </a:cubicBezTo>
                  <a:lnTo>
                    <a:pt x="136181" y="1361812"/>
                  </a:lnTo>
                  <a:cubicBezTo>
                    <a:pt x="60970" y="1361812"/>
                    <a:pt x="0" y="1300842"/>
                    <a:pt x="0" y="1225631"/>
                  </a:cubicBezTo>
                  <a:lnTo>
                    <a:pt x="0" y="136181"/>
                  </a:lnTo>
                  <a:close/>
                </a:path>
              </a:pathLst>
            </a:custGeom>
            <a:gradFill>
              <a:gsLst>
                <a:gs pos="0">
                  <a:schemeClr val="accent4">
                    <a:lumMod val="60000"/>
                    <a:lumOff val="40000"/>
                  </a:schemeClr>
                </a:gs>
                <a:gs pos="80000">
                  <a:schemeClr val="accent4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</a:gradFill>
            <a:ln w="28575">
              <a:solidFill>
                <a:schemeClr val="bg1">
                  <a:lumMod val="50000"/>
                </a:schemeClr>
              </a:solidFill>
            </a:ln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245626" tIns="245626" rIns="245626" bIns="245626" spcCol="1270" anchor="ctr"/>
            <a:lstStyle/>
            <a:p>
              <a:pPr algn="ctr" defTabSz="24003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5400" dirty="0"/>
                <a:t>. . . </a:t>
              </a:r>
            </a:p>
          </p:txBody>
        </p:sp>
        <p:sp>
          <p:nvSpPr>
            <p:cNvPr id="25" name="Полилиния 24"/>
            <p:cNvSpPr/>
            <p:nvPr/>
          </p:nvSpPr>
          <p:spPr>
            <a:xfrm>
              <a:off x="5868224" y="5566417"/>
              <a:ext cx="720000" cy="562882"/>
            </a:xfrm>
            <a:custGeom>
              <a:avLst/>
              <a:gdLst>
                <a:gd name="connsiteX0" fmla="*/ 0 w 481173"/>
                <a:gd name="connsiteY0" fmla="*/ 112576 h 562882"/>
                <a:gd name="connsiteX1" fmla="*/ 240587 w 481173"/>
                <a:gd name="connsiteY1" fmla="*/ 112576 h 562882"/>
                <a:gd name="connsiteX2" fmla="*/ 240587 w 481173"/>
                <a:gd name="connsiteY2" fmla="*/ 0 h 562882"/>
                <a:gd name="connsiteX3" fmla="*/ 481173 w 481173"/>
                <a:gd name="connsiteY3" fmla="*/ 281441 h 562882"/>
                <a:gd name="connsiteX4" fmla="*/ 240587 w 481173"/>
                <a:gd name="connsiteY4" fmla="*/ 562882 h 562882"/>
                <a:gd name="connsiteX5" fmla="*/ 240587 w 481173"/>
                <a:gd name="connsiteY5" fmla="*/ 450306 h 562882"/>
                <a:gd name="connsiteX6" fmla="*/ 0 w 481173"/>
                <a:gd name="connsiteY6" fmla="*/ 450306 h 562882"/>
                <a:gd name="connsiteX7" fmla="*/ 0 w 481173"/>
                <a:gd name="connsiteY7" fmla="*/ 112576 h 562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1173" h="562882">
                  <a:moveTo>
                    <a:pt x="0" y="112576"/>
                  </a:moveTo>
                  <a:lnTo>
                    <a:pt x="240587" y="112576"/>
                  </a:lnTo>
                  <a:lnTo>
                    <a:pt x="240587" y="0"/>
                  </a:lnTo>
                  <a:lnTo>
                    <a:pt x="481173" y="281441"/>
                  </a:lnTo>
                  <a:lnTo>
                    <a:pt x="240587" y="562882"/>
                  </a:lnTo>
                  <a:lnTo>
                    <a:pt x="240587" y="450306"/>
                  </a:lnTo>
                  <a:lnTo>
                    <a:pt x="0" y="450306"/>
                  </a:lnTo>
                  <a:lnTo>
                    <a:pt x="0" y="112576"/>
                  </a:lnTo>
                  <a:close/>
                </a:path>
              </a:pathLst>
            </a:cu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112576" rIns="144352" bIns="112576" spcCol="1270" anchor="ctr"/>
            <a:lstStyle/>
            <a:p>
              <a:pPr algn="ctr" defTabSz="9334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2100"/>
            </a:p>
          </p:txBody>
        </p:sp>
        <p:sp>
          <p:nvSpPr>
            <p:cNvPr id="26" name="Полилиния 25"/>
            <p:cNvSpPr/>
            <p:nvPr/>
          </p:nvSpPr>
          <p:spPr>
            <a:xfrm>
              <a:off x="6614718" y="5458406"/>
              <a:ext cx="2269687" cy="778905"/>
            </a:xfrm>
            <a:custGeom>
              <a:avLst/>
              <a:gdLst>
                <a:gd name="connsiteX0" fmla="*/ 0 w 2269687"/>
                <a:gd name="connsiteY0" fmla="*/ 136181 h 1361812"/>
                <a:gd name="connsiteX1" fmla="*/ 136181 w 2269687"/>
                <a:gd name="connsiteY1" fmla="*/ 0 h 1361812"/>
                <a:gd name="connsiteX2" fmla="*/ 2133506 w 2269687"/>
                <a:gd name="connsiteY2" fmla="*/ 0 h 1361812"/>
                <a:gd name="connsiteX3" fmla="*/ 2269687 w 2269687"/>
                <a:gd name="connsiteY3" fmla="*/ 136181 h 1361812"/>
                <a:gd name="connsiteX4" fmla="*/ 2269687 w 2269687"/>
                <a:gd name="connsiteY4" fmla="*/ 1225631 h 1361812"/>
                <a:gd name="connsiteX5" fmla="*/ 2133506 w 2269687"/>
                <a:gd name="connsiteY5" fmla="*/ 1361812 h 1361812"/>
                <a:gd name="connsiteX6" fmla="*/ 136181 w 2269687"/>
                <a:gd name="connsiteY6" fmla="*/ 1361812 h 1361812"/>
                <a:gd name="connsiteX7" fmla="*/ 0 w 2269687"/>
                <a:gd name="connsiteY7" fmla="*/ 1225631 h 1361812"/>
                <a:gd name="connsiteX8" fmla="*/ 0 w 2269687"/>
                <a:gd name="connsiteY8" fmla="*/ 136181 h 1361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69687" h="1361812">
                  <a:moveTo>
                    <a:pt x="0" y="136181"/>
                  </a:moveTo>
                  <a:cubicBezTo>
                    <a:pt x="0" y="60970"/>
                    <a:pt x="60970" y="0"/>
                    <a:pt x="136181" y="0"/>
                  </a:cubicBezTo>
                  <a:lnTo>
                    <a:pt x="2133506" y="0"/>
                  </a:lnTo>
                  <a:cubicBezTo>
                    <a:pt x="2208717" y="0"/>
                    <a:pt x="2269687" y="60970"/>
                    <a:pt x="2269687" y="136181"/>
                  </a:cubicBezTo>
                  <a:lnTo>
                    <a:pt x="2269687" y="1225631"/>
                  </a:lnTo>
                  <a:cubicBezTo>
                    <a:pt x="2269687" y="1300842"/>
                    <a:pt x="2208717" y="1361812"/>
                    <a:pt x="2133506" y="1361812"/>
                  </a:cubicBezTo>
                  <a:lnTo>
                    <a:pt x="136181" y="1361812"/>
                  </a:lnTo>
                  <a:cubicBezTo>
                    <a:pt x="60970" y="1361812"/>
                    <a:pt x="0" y="1300842"/>
                    <a:pt x="0" y="1225631"/>
                  </a:cubicBezTo>
                  <a:lnTo>
                    <a:pt x="0" y="136181"/>
                  </a:lnTo>
                  <a:close/>
                </a:path>
              </a:pathLst>
            </a:custGeom>
            <a:gradFill>
              <a:gsLst>
                <a:gs pos="0">
                  <a:schemeClr val="accent4">
                    <a:lumMod val="60000"/>
                    <a:lumOff val="40000"/>
                  </a:schemeClr>
                </a:gs>
                <a:gs pos="80000">
                  <a:schemeClr val="accent4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</a:gradFill>
            <a:ln w="28575">
              <a:solidFill>
                <a:schemeClr val="bg1">
                  <a:lumMod val="50000"/>
                </a:schemeClr>
              </a:solidFill>
            </a:ln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245626" tIns="245626" rIns="245626" bIns="245626" spcCol="1270" anchor="ctr"/>
            <a:lstStyle/>
            <a:p>
              <a:pPr algn="ctr" defTabSz="24003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5400" dirty="0"/>
                <a:t>. . . </a:t>
              </a:r>
            </a:p>
          </p:txBody>
        </p:sp>
      </p:grpSp>
      <p:sp>
        <p:nvSpPr>
          <p:cNvPr id="27" name="Управляющая кнопка: далее 26">
            <a:hlinkClick r:id="rId6" action="ppaction://hlinksldjump" highlightClick="1"/>
          </p:cNvPr>
          <p:cNvSpPr>
            <a:spLocks noChangeAspect="1"/>
          </p:cNvSpPr>
          <p:nvPr/>
        </p:nvSpPr>
        <p:spPr>
          <a:xfrm>
            <a:off x="8712000" y="6444000"/>
            <a:ext cx="368431" cy="360000"/>
          </a:xfrm>
          <a:prstGeom prst="actionButtonForwardNex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chemeClr val="bg1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7" name="Группа 3"/>
          <p:cNvGrpSpPr>
            <a:grpSpLocks/>
          </p:cNvGrpSpPr>
          <p:nvPr/>
        </p:nvGrpSpPr>
        <p:grpSpPr bwMode="auto">
          <a:xfrm>
            <a:off x="19050" y="-44450"/>
            <a:ext cx="969963" cy="1241425"/>
            <a:chOff x="-19448" y="332656"/>
            <a:chExt cx="1783136" cy="1999120"/>
          </a:xfrm>
        </p:grpSpPr>
        <p:sp>
          <p:nvSpPr>
            <p:cNvPr id="12" name="Овал 11"/>
            <p:cNvSpPr/>
            <p:nvPr/>
          </p:nvSpPr>
          <p:spPr>
            <a:xfrm>
              <a:off x="683884" y="764692"/>
              <a:ext cx="431921" cy="288875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" name="Овал 12"/>
            <p:cNvSpPr/>
            <p:nvPr/>
          </p:nvSpPr>
          <p:spPr>
            <a:xfrm>
              <a:off x="36002" y="1700341"/>
              <a:ext cx="393981" cy="432034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4" name="Овал 13"/>
            <p:cNvSpPr/>
            <p:nvPr/>
          </p:nvSpPr>
          <p:spPr>
            <a:xfrm>
              <a:off x="324922" y="1485602"/>
              <a:ext cx="933884" cy="286319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pic>
          <p:nvPicPr>
            <p:cNvPr id="24588" name="Рисунок 14" descr="_1_~1.JPG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798" b="6718"/>
            <a:stretch>
              <a:fillRect/>
            </a:stretch>
          </p:blipFill>
          <p:spPr bwMode="auto">
            <a:xfrm>
              <a:off x="-19448" y="332656"/>
              <a:ext cx="1783136" cy="1999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4578" name="Группа 8"/>
          <p:cNvGrpSpPr>
            <a:grpSpLocks/>
          </p:cNvGrpSpPr>
          <p:nvPr/>
        </p:nvGrpSpPr>
        <p:grpSpPr bwMode="auto">
          <a:xfrm>
            <a:off x="8240713" y="-26988"/>
            <a:ext cx="957262" cy="1223963"/>
            <a:chOff x="7452320" y="-8901"/>
            <a:chExt cx="1691681" cy="2645813"/>
          </a:xfrm>
        </p:grpSpPr>
        <p:sp>
          <p:nvSpPr>
            <p:cNvPr id="17" name="Овал 16"/>
            <p:cNvSpPr/>
            <p:nvPr/>
          </p:nvSpPr>
          <p:spPr>
            <a:xfrm>
              <a:off x="8100376" y="145525"/>
              <a:ext cx="288961" cy="428959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pic>
          <p:nvPicPr>
            <p:cNvPr id="24584" name="Рисунок 17" descr="Cartoon-Clipart-Free-18.gif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2678" r="17007" b="5669"/>
            <a:stretch>
              <a:fillRect/>
            </a:stretch>
          </p:blipFill>
          <p:spPr bwMode="auto">
            <a:xfrm>
              <a:off x="7452320" y="-8901"/>
              <a:ext cx="1691681" cy="2645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6" name="Заголовок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600" spc="0" dirty="0" smtClean="0"/>
              <a:t>ОТКРЫВАЕМ НОВЫЕ ЗНАНИЯ</a:t>
            </a:r>
            <a:endParaRPr lang="ru-RU" sz="3600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40001" y="2169205"/>
            <a:ext cx="7920000" cy="715089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12700">
            <a:solidFill>
              <a:schemeClr val="bg1">
                <a:lumMod val="50000"/>
              </a:schemeClr>
            </a:solidFill>
          </a:ln>
          <a:scene3d>
            <a:camera prst="orthographicFront"/>
            <a:lightRig rig="soft" dir="tl">
              <a:rot lat="0" lon="0" rev="0"/>
            </a:lightRig>
          </a:scene3d>
          <a:sp3d>
            <a:bevelT/>
          </a:sp3d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1. СТРАНА «ЧЁРНОЙ ЗЕМЛИ».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39999" y="3429000"/>
            <a:ext cx="6429029" cy="715089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12700">
            <a:solidFill>
              <a:schemeClr val="bg1">
                <a:lumMod val="50000"/>
              </a:schemeClr>
            </a:solidFill>
          </a:ln>
          <a:scene3d>
            <a:camera prst="orthographicFront"/>
            <a:lightRig rig="soft" dir="tl">
              <a:rot lat="0" lon="0" rev="0"/>
            </a:lightRig>
          </a:scene3d>
          <a:sp3d>
            <a:bevelT/>
          </a:sp3d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2. НА НОВУЮ СТУПЕНЬ.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540000" y="4581128"/>
            <a:ext cx="5396423" cy="715089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12700">
            <a:solidFill>
              <a:schemeClr val="bg1">
                <a:lumMod val="50000"/>
              </a:schemeClr>
            </a:solidFill>
          </a:ln>
          <a:scene3d>
            <a:camera prst="orthographicFront"/>
            <a:lightRig rig="soft" dir="tl">
              <a:rot lat="0" lon="0" rev="0"/>
            </a:lightRig>
          </a:scene3d>
          <a:sp3d>
            <a:bevelT/>
          </a:sp3d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3. «ДОМ ВЕЛИКИЙ».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251280" y="1008000"/>
            <a:ext cx="8627811" cy="1532334"/>
          </a:xfrm>
          <a:prstGeom prst="roundRect">
            <a:avLst/>
          </a:prstGeom>
          <a:blipFill>
            <a:blip r:embed="rId2"/>
            <a:tile tx="0" ty="0" sx="100000" sy="100000" flip="none" algn="tl"/>
          </a:blipFill>
          <a:ln w="25400">
            <a:solidFill>
              <a:schemeClr val="bg1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indent="35718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70C0"/>
                </a:solidFill>
                <a:latin typeface="+mn-lt"/>
              </a:rPr>
              <a:t>Необходимый уровень. </a:t>
            </a:r>
            <a:r>
              <a:rPr lang="ru-RU" sz="2800" dirty="0">
                <a:latin typeface="+mn-lt"/>
              </a:rPr>
              <a:t>По карте учебника «Цивилизация Древнего Египта» (с. 51) ответь на вопросы и запиши ответы в таблицу.</a:t>
            </a:r>
          </a:p>
        </p:txBody>
      </p:sp>
      <p:grpSp>
        <p:nvGrpSpPr>
          <p:cNvPr id="25604" name="Группа 3"/>
          <p:cNvGrpSpPr>
            <a:grpSpLocks/>
          </p:cNvGrpSpPr>
          <p:nvPr/>
        </p:nvGrpSpPr>
        <p:grpSpPr bwMode="auto">
          <a:xfrm>
            <a:off x="19050" y="-44450"/>
            <a:ext cx="969963" cy="1241425"/>
            <a:chOff x="-19448" y="332656"/>
            <a:chExt cx="1783136" cy="1999120"/>
          </a:xfrm>
        </p:grpSpPr>
        <p:sp>
          <p:nvSpPr>
            <p:cNvPr id="12" name="Овал 11"/>
            <p:cNvSpPr/>
            <p:nvPr/>
          </p:nvSpPr>
          <p:spPr>
            <a:xfrm>
              <a:off x="683884" y="764692"/>
              <a:ext cx="431921" cy="288875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" name="Овал 12"/>
            <p:cNvSpPr/>
            <p:nvPr/>
          </p:nvSpPr>
          <p:spPr>
            <a:xfrm>
              <a:off x="36002" y="1700341"/>
              <a:ext cx="393981" cy="432034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4" name="Овал 13"/>
            <p:cNvSpPr/>
            <p:nvPr/>
          </p:nvSpPr>
          <p:spPr>
            <a:xfrm>
              <a:off x="324922" y="1485602"/>
              <a:ext cx="933884" cy="286319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pic>
          <p:nvPicPr>
            <p:cNvPr id="25629" name="Рисунок 14" descr="_1_~1.JP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798" b="6718"/>
            <a:stretch>
              <a:fillRect/>
            </a:stretch>
          </p:blipFill>
          <p:spPr bwMode="auto">
            <a:xfrm>
              <a:off x="-19448" y="332656"/>
              <a:ext cx="1783136" cy="1999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5605" name="Группа 8"/>
          <p:cNvGrpSpPr>
            <a:grpSpLocks/>
          </p:cNvGrpSpPr>
          <p:nvPr/>
        </p:nvGrpSpPr>
        <p:grpSpPr bwMode="auto">
          <a:xfrm>
            <a:off x="8240713" y="-26988"/>
            <a:ext cx="957262" cy="1223963"/>
            <a:chOff x="7452320" y="-8901"/>
            <a:chExt cx="1691681" cy="2645813"/>
          </a:xfrm>
        </p:grpSpPr>
        <p:sp>
          <p:nvSpPr>
            <p:cNvPr id="17" name="Овал 16"/>
            <p:cNvSpPr/>
            <p:nvPr/>
          </p:nvSpPr>
          <p:spPr>
            <a:xfrm>
              <a:off x="8100376" y="145525"/>
              <a:ext cx="288961" cy="428959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pic>
          <p:nvPicPr>
            <p:cNvPr id="25625" name="Рисунок 17" descr="Cartoon-Clipart-Free-18.gif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2678" r="17007" b="5669"/>
            <a:stretch>
              <a:fillRect/>
            </a:stretch>
          </p:blipFill>
          <p:spPr bwMode="auto">
            <a:xfrm>
              <a:off x="7452320" y="-8901"/>
              <a:ext cx="1691681" cy="2645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6" name="Заголовок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 smtClean="0"/>
              <a:t>СТРАНА «ЧЁРНОЙ ЗЕМЛИ»</a:t>
            </a:r>
            <a:endParaRPr lang="ru-RU" sz="40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2413" y="2867025"/>
          <a:ext cx="8640480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162"/>
                <a:gridCol w="288031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ВОПРОСЫ</a:t>
                      </a:r>
                      <a:endParaRPr lang="ru-RU" sz="2400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ИНФОРМАЦИЯ</a:t>
                      </a:r>
                      <a:endParaRPr lang="ru-RU" sz="2400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В какой части света возник Древний Египет?</a:t>
                      </a:r>
                      <a:endParaRPr lang="ru-RU" sz="2400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К каким морям можно попасть из Египта?</a:t>
                      </a:r>
                      <a:endParaRPr lang="ru-RU" sz="2400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Каковы природные особенности Нильской долины?</a:t>
                      </a:r>
                    </a:p>
                    <a:p>
                      <a:r>
                        <a:rPr lang="ru-RU" sz="2400" dirty="0" smtClean="0"/>
                        <a:t>Что здешние жители могут продавать, а что должны покупать?</a:t>
                      </a:r>
                      <a:endParaRPr lang="ru-RU" sz="2400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Другая 6">
      <a:dk1>
        <a:srgbClr val="800000"/>
      </a:dk1>
      <a:lt1>
        <a:srgbClr val="800000"/>
      </a:lt1>
      <a:dk2>
        <a:srgbClr val="800000"/>
      </a:dk2>
      <a:lt2>
        <a:srgbClr val="FFFF99"/>
      </a:lt2>
      <a:accent1>
        <a:srgbClr val="FFCC99"/>
      </a:accent1>
      <a:accent2>
        <a:srgbClr val="800000"/>
      </a:accent2>
      <a:accent3>
        <a:srgbClr val="FF9933"/>
      </a:accent3>
      <a:accent4>
        <a:srgbClr val="FFFF66"/>
      </a:accent4>
      <a:accent5>
        <a:srgbClr val="FFC000"/>
      </a:accent5>
      <a:accent6>
        <a:srgbClr val="F79646"/>
      </a:accent6>
      <a:hlink>
        <a:srgbClr val="800000"/>
      </a:hlink>
      <a:folHlink>
        <a:srgbClr val="990000"/>
      </a:folHlink>
    </a:clrScheme>
    <a:fontScheme name="для урока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3404</TotalTime>
  <Words>908</Words>
  <Application>Microsoft Office PowerPoint</Application>
  <PresentationFormat>Экран (4:3)</PresentationFormat>
  <Paragraphs>199</Paragraphs>
  <Slides>23</Slides>
  <Notes>11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Тема1</vt:lpstr>
      <vt:lpstr>ЦАРСТВО ДРЕВНЕГО ЕГИПТА</vt:lpstr>
      <vt:lpstr>ОПРЕДЕЛЯЕМ ПРОБЛЕМУ</vt:lpstr>
      <vt:lpstr>Слайд 3</vt:lpstr>
      <vt:lpstr>ВСПОМИНАЕМ ТО, ЧТО ЗНАЕМ</vt:lpstr>
      <vt:lpstr>ВСПОМИНАЕМ ТО, ЧТО ЗНАЕМ</vt:lpstr>
      <vt:lpstr>ВСПОМИНАЕМ ТО, ЧТО ЗНАЕМ</vt:lpstr>
      <vt:lpstr>ВСПОМИНАЕМ ТО, ЧТО ЗНАЕМ</vt:lpstr>
      <vt:lpstr>ОТКРЫВАЕМ НОВЫЕ ЗНАНИЯ</vt:lpstr>
      <vt:lpstr>СТРАНА «ЧЁРНОЙ ЗЕМЛИ»</vt:lpstr>
      <vt:lpstr>СТРАНА «ЧЁРНОЙ ЗЕМЛИ»</vt:lpstr>
      <vt:lpstr>СТРАНА «ЧЁРНОЙ ЗЕМЛИ»</vt:lpstr>
      <vt:lpstr>НА НОВУЮ СТУПЕНЬ</vt:lpstr>
      <vt:lpstr>НА НОВУЮ СТУПЕНЬ</vt:lpstr>
      <vt:lpstr>«ДОМ ВЕЛИКИЙ».</vt:lpstr>
      <vt:lpstr>«ДОМ ВЕЛИКИЙ».</vt:lpstr>
      <vt:lpstr>«ДОМ ВЕЛИКИЙ»</vt:lpstr>
      <vt:lpstr>«ДОМ ВЕЛИКИЙ»</vt:lpstr>
      <vt:lpstr>«ДОМ ВЕЛИКИЙ»</vt:lpstr>
      <vt:lpstr>ОТКРЫВАЕМ НОВЫЕ ЗНАНИЯ</vt:lpstr>
      <vt:lpstr>ПРИМЕНЯЕМ НОВЫЕ ЗНАНИЯ</vt:lpstr>
      <vt:lpstr>ПРИМЕНЯЕМ НОВЫЕ ЗНАНИЯ</vt:lpstr>
      <vt:lpstr>ПРИМЕНЯЕМ НОВЫЕ ЗНАНИЯ</vt:lpstr>
      <vt:lpstr>ПРИМЕНЯЕМ НОВЫЕ ЗНАНИЯ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ЦАРСТВО ДРЕВНЕГО ЕГИПТА</dc:title>
  <dc:creator>Telli</dc:creator>
  <cp:lastModifiedBy>Динара</cp:lastModifiedBy>
  <cp:revision>191</cp:revision>
  <dcterms:created xsi:type="dcterms:W3CDTF">2012-04-06T18:00:09Z</dcterms:created>
  <dcterms:modified xsi:type="dcterms:W3CDTF">2012-11-10T02:40:58Z</dcterms:modified>
</cp:coreProperties>
</file>