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60" r:id="rId4"/>
    <p:sldId id="259" r:id="rId5"/>
    <p:sldId id="261" r:id="rId6"/>
    <p:sldId id="262" r:id="rId7"/>
    <p:sldId id="264" r:id="rId8"/>
    <p:sldId id="263" r:id="rId9"/>
    <p:sldId id="258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end.ru/event/6348/" TargetMode="External"/><Relationship Id="rId2" Type="http://schemas.openxmlformats.org/officeDocument/2006/relationships/hyperlink" Target="http://www.agitclub.ru/museum/decabrist/vosstanie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opwar.ru/3409-mif-o-dekabristax-rycaryax-bez-straxa-i-upryoka.html" TargetMode="External"/><Relationship Id="rId5" Type="http://schemas.openxmlformats.org/officeDocument/2006/relationships/hyperlink" Target="http://www.taday.ru/text/89893.html" TargetMode="External"/><Relationship Id="rId4" Type="http://schemas.openxmlformats.org/officeDocument/2006/relationships/hyperlink" Target="http://young.rzd.ru/isvp/public/young?STRUCTURE_ID=5043&amp;layer_id=3833&amp;refererLayerId=3832&amp;id=3328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ВОССТАНИЕ ДЕКАБРИСТОВ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28596" y="357166"/>
            <a:ext cx="8229600" cy="107157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</a:ln>
        </p:spPr>
        <p:txBody>
          <a:bodyPr vert="horz" lIns="45720" tIns="0" rIns="45720" bIns="0" anchor="b">
            <a:normAutofit fontScale="750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800" b="1" i="1" cap="all" dirty="0" smtClean="0">
              <a:ln w="6350">
                <a:noFill/>
              </a:ln>
              <a:solidFill>
                <a:schemeClr val="bg1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u="none" strike="noStrike" kern="1200" cap="all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Проблемный</a:t>
            </a:r>
            <a:r>
              <a:rPr kumimoji="0" lang="ru-RU" sz="6000" b="1" u="none" strike="noStrike" kern="1200" cap="all" spc="0" normalizeH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 вопрос:</a:t>
            </a:r>
            <a:endParaRPr kumimoji="0" lang="ru-RU" sz="6000" b="1" u="none" strike="noStrike" kern="1200" cap="all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1" name="ЗаголовокСлайда1"/>
          <p:cNvSpPr txBox="1">
            <a:spLocks noChangeArrowheads="1"/>
          </p:cNvSpPr>
          <p:nvPr/>
        </p:nvSpPr>
        <p:spPr>
          <a:xfrm>
            <a:off x="2786050" y="142852"/>
            <a:ext cx="3143272" cy="153966"/>
          </a:xfrm>
          <a:prstGeom prst="rect">
            <a:avLst/>
          </a:prstGeom>
        </p:spPr>
        <p:txBody>
          <a:bodyPr vert="horz" lIns="45720" tIns="0" rIns="45720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all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Г.Лангепас</a:t>
            </a:r>
            <a:r>
              <a:rPr kumimoji="0" lang="ru-RU" sz="1100" b="0" i="0" u="none" strike="noStrike" kern="1200" cap="all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. ХМАО .Урунова Н.М.</a:t>
            </a:r>
            <a:endParaRPr kumimoji="0" lang="en-US" sz="1100" b="0" i="0" u="none" strike="noStrike" kern="1200" cap="all" spc="0" normalizeH="0" baseline="0" noProof="0" dirty="0">
              <a:ln w="6350">
                <a:noFill/>
              </a:ln>
              <a:solidFill>
                <a:schemeClr val="tx1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2143116"/>
            <a:ext cx="4357718" cy="3600986"/>
          </a:xfrm>
          <a:prstGeom prst="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Декабристы </a:t>
            </a:r>
            <a:r>
              <a:rPr lang="ru-RU" sz="5400" b="1" i="1" dirty="0" smtClean="0">
                <a:solidFill>
                  <a:srgbClr val="C0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преступники или герои? </a:t>
            </a:r>
            <a:endParaRPr lang="ru-RU" sz="7200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 smtClean="0">
              <a:solidFill>
                <a:srgbClr val="C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85992"/>
            <a:ext cx="3836485" cy="3286148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Интернет ресурсы: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http://www.agitclub.ru/museum/decabrist/vosstanie.htm</a:t>
            </a:r>
            <a:r>
              <a:rPr lang="ru-RU" dirty="0" smtClean="0">
                <a:hlinkClick r:id="rId2"/>
              </a:rPr>
              <a:t>-</a:t>
            </a:r>
            <a:r>
              <a:rPr lang="en-US" dirty="0" smtClean="0">
                <a:hlinkClick r:id="rId2"/>
              </a:rPr>
              <a:t> </a:t>
            </a:r>
            <a:r>
              <a:rPr lang="ru-RU" dirty="0" smtClean="0"/>
              <a:t>восстание на Сенатской площади</a:t>
            </a:r>
          </a:p>
          <a:p>
            <a:r>
              <a:rPr lang="en-US" dirty="0" smtClean="0">
                <a:hlinkClick r:id="rId3"/>
              </a:rPr>
              <a:t>http://www.calend.ru/event/6348/</a:t>
            </a:r>
            <a:r>
              <a:rPr lang="ru-RU" dirty="0" smtClean="0"/>
              <a:t> - казнь декабристов</a:t>
            </a:r>
          </a:p>
          <a:p>
            <a:r>
              <a:rPr lang="en-US" dirty="0" smtClean="0">
                <a:hlinkClick r:id="rId4"/>
              </a:rPr>
              <a:t>http://young.rzd.ru/isvp/public/young?STRUCTURE_ID=5043&amp;layer_id=3833&amp;refererLayerId=3832&amp;id=33287</a:t>
            </a:r>
            <a:r>
              <a:rPr lang="ru-RU" dirty="0" smtClean="0"/>
              <a:t>-арестованные офицеры</a:t>
            </a:r>
          </a:p>
          <a:p>
            <a:r>
              <a:rPr lang="en-US" dirty="0" smtClean="0">
                <a:hlinkClick r:id="rId5"/>
              </a:rPr>
              <a:t>http://www.taday.ru/text/89893.html</a:t>
            </a:r>
            <a:r>
              <a:rPr lang="ru-RU" dirty="0" smtClean="0"/>
              <a:t>- ссылка декабриста</a:t>
            </a:r>
          </a:p>
          <a:p>
            <a:r>
              <a:rPr lang="en-US" dirty="0" smtClean="0">
                <a:hlinkClick r:id="rId6"/>
              </a:rPr>
              <a:t>http://topwar.ru/3409-mif-o-dekabristax-rycaryax-bez-straxa-i-upryoka.html </a:t>
            </a:r>
            <a:r>
              <a:rPr lang="ru-RU" dirty="0" smtClean="0"/>
              <a:t>выстрел П.Каховского  в  М.А.Милорадовича.</a:t>
            </a:r>
            <a:r>
              <a:rPr lang="en-US" dirty="0" smtClean="0">
                <a:hlinkClick r:id="rId6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Слайда1"/>
          <p:cNvSpPr txBox="1">
            <a:spLocks noChangeArrowheads="1"/>
          </p:cNvSpPr>
          <p:nvPr/>
        </p:nvSpPr>
        <p:spPr>
          <a:xfrm>
            <a:off x="2786050" y="214290"/>
            <a:ext cx="3143272" cy="15396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Г.Лангепас</a:t>
            </a:r>
            <a:r>
              <a:rPr kumimoji="0" lang="ru-RU" sz="1100" b="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. ХМАО .Урунова Н.М.</a:t>
            </a:r>
            <a:endParaRPr kumimoji="0" lang="en-US" sz="1100" b="0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42852"/>
          <a:ext cx="9144000" cy="6656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08"/>
                <a:gridCol w="3146810"/>
                <a:gridCol w="3854082"/>
              </a:tblGrid>
              <a:tr h="1071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solidFill>
                            <a:srgbClr val="FFFF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«Русская правда»  П.Пестеля</a:t>
                      </a:r>
                      <a:endParaRPr lang="ru-RU" sz="2400" dirty="0" smtClean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solidFill>
                            <a:srgbClr val="FFFF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«Конституция» Н.Муравьева</a:t>
                      </a:r>
                      <a:endParaRPr lang="ru-RU" sz="2400" dirty="0" smtClean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255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Власть, форма правления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Республика.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Закон.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власть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ru-RU" sz="2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Народн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вече, </a:t>
                      </a:r>
                      <a:r>
                        <a:rPr lang="ru-RU" sz="2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исполн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– Державной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Думе. Россия неделима и едина.</a:t>
                      </a:r>
                      <a:endParaRPr lang="en-US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Конституционная монархия.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Закон.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власть- </a:t>
                      </a:r>
                      <a:r>
                        <a:rPr lang="ru-RU" sz="2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Народн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 вече, </a:t>
                      </a:r>
                      <a:r>
                        <a:rPr lang="ru-RU" sz="2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исполн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.- императору.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Россия – федеративное государство.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505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err="1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Крепост</a:t>
                      </a:r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право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отменяется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Отменяется,</a:t>
                      </a:r>
                      <a:r>
                        <a:rPr lang="ru-RU" sz="24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земля остается за помещиками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00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Сословный строй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Равенство всех перед законом, гражданские свободы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Равенство всех перед законом, но избирательное право- только богатым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28596" y="357166"/>
            <a:ext cx="8229600" cy="107157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</a:ln>
        </p:spPr>
        <p:txBody>
          <a:bodyPr vert="horz" lIns="45720" tIns="0" rIns="45720" bIns="0" anchor="b">
            <a:normAutofit fontScale="750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800" b="1" i="1" cap="all" dirty="0" smtClean="0">
              <a:ln w="6350">
                <a:noFill/>
              </a:ln>
              <a:solidFill>
                <a:schemeClr val="bg1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u="none" strike="noStrike" kern="1200" cap="all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Проблемный</a:t>
            </a:r>
            <a:r>
              <a:rPr kumimoji="0" lang="ru-RU" sz="6000" b="1" u="none" strike="noStrike" kern="1200" cap="all" spc="0" normalizeH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 вопрос:</a:t>
            </a:r>
            <a:endParaRPr kumimoji="0" lang="ru-RU" sz="6000" b="1" u="none" strike="noStrike" kern="1200" cap="all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1" name="ЗаголовокСлайда1"/>
          <p:cNvSpPr txBox="1">
            <a:spLocks noChangeArrowheads="1"/>
          </p:cNvSpPr>
          <p:nvPr/>
        </p:nvSpPr>
        <p:spPr>
          <a:xfrm>
            <a:off x="2786050" y="142852"/>
            <a:ext cx="3143272" cy="153966"/>
          </a:xfrm>
          <a:prstGeom prst="rect">
            <a:avLst/>
          </a:prstGeom>
        </p:spPr>
        <p:txBody>
          <a:bodyPr vert="horz" lIns="45720" tIns="0" rIns="45720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all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Г.Лангепас</a:t>
            </a:r>
            <a:r>
              <a:rPr kumimoji="0" lang="ru-RU" sz="1100" b="0" i="0" u="none" strike="noStrike" kern="1200" cap="all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. ХМАО .Урунова Н.М.</a:t>
            </a:r>
            <a:endParaRPr kumimoji="0" lang="en-US" sz="1100" b="0" i="0" u="none" strike="noStrike" kern="1200" cap="all" spc="0" normalizeH="0" baseline="0" noProof="0" dirty="0">
              <a:ln w="6350">
                <a:noFill/>
              </a:ln>
              <a:solidFill>
                <a:schemeClr val="tx1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2143116"/>
            <a:ext cx="4357718" cy="3600986"/>
          </a:xfrm>
          <a:prstGeom prst="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Декабристы </a:t>
            </a:r>
            <a:r>
              <a:rPr lang="ru-RU" sz="5400" b="1" i="1" dirty="0" smtClean="0">
                <a:solidFill>
                  <a:srgbClr val="C0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преступники или герои? </a:t>
            </a:r>
            <a:endParaRPr lang="ru-RU" sz="7200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 smtClean="0">
              <a:solidFill>
                <a:srgbClr val="C00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3714776" cy="3952839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472518" cy="6072230"/>
          </a:xfrm>
          <a:ln w="57150"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lvl="0"/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сложилась ситуация междуцарствия?</a:t>
            </a:r>
          </a:p>
          <a:p>
            <a:pPr lvl="0">
              <a:buNone/>
            </a:pP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4800" b="1" dirty="0" smtClean="0">
              <a:latin typeface="Arial" pitchFamily="34" charset="0"/>
            </a:endParaRPr>
          </a:p>
          <a:p>
            <a:r>
              <a:rPr lang="ru-RU" sz="4000" dirty="0" smtClean="0"/>
              <a:t> </a:t>
            </a:r>
            <a:r>
              <a:rPr lang="ru-RU" sz="4800" b="1" i="1" dirty="0" smtClean="0">
                <a:solidFill>
                  <a:srgbClr val="C00000"/>
                </a:solidFill>
              </a:rPr>
              <a:t>В чем заключался  план восстания декабристов</a:t>
            </a:r>
            <a:r>
              <a:rPr lang="ru-RU" sz="4800" b="1" dirty="0" smtClean="0">
                <a:solidFill>
                  <a:srgbClr val="C00000"/>
                </a:solidFill>
              </a:rPr>
              <a:t>?</a:t>
            </a:r>
            <a:r>
              <a:rPr lang="ru-RU" sz="4800" b="1" dirty="0" smtClean="0"/>
              <a:t>– работа с текстом стр. 81-83.</a:t>
            </a:r>
          </a:p>
          <a:p>
            <a:pPr>
              <a:buNone/>
            </a:pPr>
            <a:endParaRPr lang="ru-RU" sz="3600" b="1" i="1" dirty="0" smtClean="0"/>
          </a:p>
          <a:p>
            <a:endParaRPr lang="ru-RU" dirty="0"/>
          </a:p>
        </p:txBody>
      </p:sp>
      <p:sp>
        <p:nvSpPr>
          <p:cNvPr id="4" name="ЗаголовокСлайда1"/>
          <p:cNvSpPr>
            <a:spLocks noGrp="1" noChangeArrowheads="1"/>
          </p:cNvSpPr>
          <p:nvPr>
            <p:ph type="title"/>
          </p:nvPr>
        </p:nvSpPr>
        <p:spPr>
          <a:xfrm>
            <a:off x="2786050" y="214290"/>
            <a:ext cx="3143272" cy="1539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200" b="0" dirty="0" smtClean="0">
                <a:solidFill>
                  <a:schemeClr val="tx1"/>
                </a:solidFill>
                <a:latin typeface="+mn-lt"/>
              </a:rPr>
              <a:t>Г.Лангепас</a:t>
            </a:r>
            <a:r>
              <a:rPr lang="ru-RU" sz="1100" b="0" dirty="0" smtClean="0">
                <a:solidFill>
                  <a:schemeClr val="tx1"/>
                </a:solidFill>
                <a:latin typeface="+mn-lt"/>
              </a:rPr>
              <a:t>. ХМАО .Урунова Н.М.</a:t>
            </a:r>
            <a:endParaRPr lang="en-US" sz="1100" b="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План восстания декабристов:</a:t>
            </a:r>
            <a:r>
              <a:rPr lang="ru-RU" sz="4000" dirty="0" smtClean="0">
                <a:solidFill>
                  <a:srgbClr val="FFFF00"/>
                </a:solidFill>
              </a:rPr>
              <a:t/>
            </a:r>
            <a:br>
              <a:rPr lang="ru-RU" sz="4000" dirty="0" smtClean="0">
                <a:solidFill>
                  <a:srgbClr val="FFFF00"/>
                </a:solidFill>
              </a:rPr>
            </a:b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329510" cy="4972072"/>
          </a:xfrm>
          <a:ln w="5715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sz="3000" b="1" dirty="0" smtClean="0"/>
              <a:t>1.Вывести на Сенатскую площадь 6 гвардейских полков</a:t>
            </a:r>
          </a:p>
          <a:p>
            <a:pPr lvl="0">
              <a:buNone/>
            </a:pPr>
            <a:r>
              <a:rPr lang="ru-RU" sz="3000" b="1" dirty="0" smtClean="0"/>
              <a:t>2. Назначить диктатора- человека с неограниченными полномочиями</a:t>
            </a:r>
          </a:p>
          <a:p>
            <a:pPr lvl="0">
              <a:buNone/>
            </a:pPr>
            <a:r>
              <a:rPr lang="ru-RU" sz="3000" b="1" dirty="0" smtClean="0"/>
              <a:t>3. Взять Зимний дворец, арестовать царскую семью</a:t>
            </a:r>
          </a:p>
          <a:p>
            <a:pPr lvl="0">
              <a:buNone/>
            </a:pPr>
            <a:r>
              <a:rPr lang="ru-RU" sz="3000" b="1" dirty="0" smtClean="0"/>
              <a:t>4. Захватить банк и почтамт</a:t>
            </a:r>
          </a:p>
          <a:p>
            <a:pPr lvl="0">
              <a:buNone/>
            </a:pPr>
            <a:r>
              <a:rPr lang="ru-RU" sz="3000" b="1" dirty="0" smtClean="0"/>
              <a:t>5. Сенат должен утвердить «Манифест к русскому народу» введение гражданских прав и свобод, отмена неограниченной власти императора. Отмена крепостного права</a:t>
            </a:r>
          </a:p>
          <a:p>
            <a:pPr>
              <a:buNone/>
            </a:pPr>
            <a:r>
              <a:rPr lang="ru-RU" sz="3000" b="1" dirty="0" smtClean="0"/>
              <a:t> </a:t>
            </a:r>
          </a:p>
          <a:p>
            <a:endParaRPr lang="ru-RU" dirty="0"/>
          </a:p>
        </p:txBody>
      </p:sp>
      <p:sp>
        <p:nvSpPr>
          <p:cNvPr id="6" name="Плюс 5"/>
          <p:cNvSpPr/>
          <p:nvPr/>
        </p:nvSpPr>
        <p:spPr>
          <a:xfrm>
            <a:off x="8072462" y="1500174"/>
            <a:ext cx="857256" cy="714380"/>
          </a:xfrm>
          <a:prstGeom prst="mathPl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8001024" y="1928802"/>
            <a:ext cx="1000132" cy="714380"/>
          </a:xfrm>
          <a:prstGeom prst="mathMinus">
            <a:avLst>
              <a:gd name="adj1" fmla="val 2352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8001024" y="2357430"/>
            <a:ext cx="1000132" cy="857256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8001024" y="2928934"/>
            <a:ext cx="1000132" cy="857256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8001024" y="3714752"/>
            <a:ext cx="1000132" cy="928694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Слайда1"/>
          <p:cNvSpPr txBox="1">
            <a:spLocks noChangeArrowheads="1"/>
          </p:cNvSpPr>
          <p:nvPr/>
        </p:nvSpPr>
        <p:spPr>
          <a:xfrm>
            <a:off x="2786050" y="0"/>
            <a:ext cx="3143272" cy="15396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Г.Лангепас</a:t>
            </a:r>
            <a:r>
              <a:rPr kumimoji="0" lang="ru-RU" sz="1100" b="0" i="0" u="none" strike="noStrike" kern="1200" cap="none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. ХМАО .Урунова Н.М.</a:t>
            </a:r>
            <a:endParaRPr kumimoji="0" lang="en-US" sz="1100" b="0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472518" cy="1368412"/>
          </a:xfr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14 декабря 1825 года- восстание декабристов. 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00240"/>
            <a:ext cx="6143667" cy="4001107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28596" y="5929330"/>
            <a:ext cx="8143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Восстание потерпело поражение.</a:t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5" name="ЗаголовокСлайда1"/>
          <p:cNvSpPr txBox="1">
            <a:spLocks noChangeArrowheads="1"/>
          </p:cNvSpPr>
          <p:nvPr/>
        </p:nvSpPr>
        <p:spPr>
          <a:xfrm>
            <a:off x="2786050" y="142852"/>
            <a:ext cx="3143272" cy="15396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Г.Лангепас</a:t>
            </a:r>
            <a:r>
              <a:rPr kumimoji="0" lang="ru-RU" sz="1100" b="0" i="0" u="none" strike="noStrike" kern="1200" cap="none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. ХМАО .Урунова Н.М.</a:t>
            </a:r>
            <a:endParaRPr kumimoji="0" lang="en-US" sz="1100" b="0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71612"/>
            <a:ext cx="5000660" cy="5052231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43956" cy="1143000"/>
          </a:xfr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>Арестовано около 3 тыс. человек, и осужден 121 человек.</a:t>
            </a:r>
            <a:br>
              <a:rPr lang="ru-RU" sz="4400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Слайда1"/>
          <p:cNvSpPr txBox="1">
            <a:spLocks noChangeArrowheads="1"/>
          </p:cNvSpPr>
          <p:nvPr/>
        </p:nvSpPr>
        <p:spPr>
          <a:xfrm>
            <a:off x="2786050" y="0"/>
            <a:ext cx="3143272" cy="15396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Г.Лангепас</a:t>
            </a:r>
            <a:r>
              <a:rPr kumimoji="0" lang="ru-RU" sz="1100" b="0" i="0" u="none" strike="noStrike" kern="1200" cap="none" spc="0" normalizeH="0" baseline="0" noProof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. ХМАО .Урунова Н.М.</a:t>
            </a:r>
            <a:endParaRPr kumimoji="0" lang="en-US" sz="1100" b="0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472518" cy="1214438"/>
          </a:xfr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>Более 100 декабристов сосланы в Сибирь.</a:t>
            </a: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928802"/>
            <a:ext cx="7262810" cy="4748062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4" name="ЗаголовокСлайда1"/>
          <p:cNvSpPr txBox="1">
            <a:spLocks noChangeArrowheads="1"/>
          </p:cNvSpPr>
          <p:nvPr/>
        </p:nvSpPr>
        <p:spPr>
          <a:xfrm>
            <a:off x="2786050" y="142852"/>
            <a:ext cx="3143272" cy="15396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Г.Лангепас</a:t>
            </a:r>
            <a:r>
              <a:rPr kumimoji="0" lang="ru-RU" sz="1100" b="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. ХМАО .Урунова Н.М.</a:t>
            </a:r>
            <a:endParaRPr kumimoji="0" lang="en-US" sz="1100" b="0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Казнь декабристов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1600200"/>
            <a:ext cx="3571900" cy="4972072"/>
          </a:xfr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u="sng" dirty="0" smtClean="0">
                <a:solidFill>
                  <a:srgbClr val="002060"/>
                </a:solidFill>
              </a:rPr>
              <a:t>казнены: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Павел Пестель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Кондратий Рылеев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Михаил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Бестужев-Рюмин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Сергей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Муравьев-Апостол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Петр Каховский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1785926"/>
            <a:ext cx="4643470" cy="4703791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ЗаголовокСлайда1"/>
          <p:cNvSpPr txBox="1">
            <a:spLocks noChangeArrowheads="1"/>
          </p:cNvSpPr>
          <p:nvPr/>
        </p:nvSpPr>
        <p:spPr>
          <a:xfrm>
            <a:off x="2786050" y="142852"/>
            <a:ext cx="3143272" cy="15396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Г.Лангепас</a:t>
            </a:r>
            <a:r>
              <a:rPr kumimoji="0" lang="ru-RU" sz="1100" b="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. ХМАО .Урунова Н.М.</a:t>
            </a:r>
            <a:endParaRPr kumimoji="0" lang="en-US" sz="1100" b="0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169</TotalTime>
  <Words>308</Words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ВОССТАНИЕ ДЕКАБРИСТОВ </vt:lpstr>
      <vt:lpstr>Слайд 2</vt:lpstr>
      <vt:lpstr>Слайд 3</vt:lpstr>
      <vt:lpstr>Г.Лангепас. ХМАО .Урунова Н.М.</vt:lpstr>
      <vt:lpstr>План восстания декабристов: </vt:lpstr>
      <vt:lpstr>14 декабря 1825 года- восстание декабристов. </vt:lpstr>
      <vt:lpstr> Арестовано около 3 тыс. человек, и осужден 121 человек. </vt:lpstr>
      <vt:lpstr> Более 100 декабристов сосланы в Сибирь. </vt:lpstr>
      <vt:lpstr> Казнь декабристов</vt:lpstr>
      <vt:lpstr>Слайд 10</vt:lpstr>
      <vt:lpstr>Интернет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Г.Лангепас. ХМАО .Урунова Н.М.</dc:title>
  <cp:lastModifiedBy>Динара</cp:lastModifiedBy>
  <cp:revision>22</cp:revision>
  <dcterms:modified xsi:type="dcterms:W3CDTF">2013-11-06T04:42:08Z</dcterms:modified>
</cp:coreProperties>
</file>