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65" r:id="rId4"/>
    <p:sldId id="272" r:id="rId5"/>
    <p:sldId id="26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7" r:id="rId14"/>
    <p:sldId id="268" r:id="rId15"/>
    <p:sldId id="269" r:id="rId16"/>
    <p:sldId id="276" r:id="rId17"/>
    <p:sldId id="270" r:id="rId18"/>
    <p:sldId id="271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FFCC66"/>
    <a:srgbClr val="66FFFF"/>
    <a:srgbClr val="CCFF33"/>
    <a:srgbClr val="FF9933"/>
    <a:srgbClr val="CC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7065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6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7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7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7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67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067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067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067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067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067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B714341-8683-4264-825C-8B926B3D98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461D5-9779-4689-A8CE-DE6D9F5DDCF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060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04170-2076-4C5E-91F4-72756C8205E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73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CCA21-E956-41A5-8E10-96FC4652D6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447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8CB4F-D1BE-4531-99E0-52A2D278A0F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77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419F8-44B0-4670-A855-782267829ED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530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29DEB1-9ADA-42D2-870F-D0B9A76A6B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49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C95A3-0323-46A6-8B2A-78217F19896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25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D4E32-3829-4481-9B69-7240FDF1BDF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C24C2-ACD7-44A8-8598-73708860BD1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992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4E6B3-D9BA-4827-BE85-6AC43D2BB40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128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963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3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3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3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3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64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965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965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965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965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5AC807A-0F41-4DC9-A4E7-C3F7BC9B42B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965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b="1">
                <a:solidFill>
                  <a:srgbClr val="FFFF00"/>
                </a:solidFill>
              </a:rPr>
              <a:t>Изобразительное искусство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657600"/>
            <a:ext cx="8077200" cy="1752600"/>
          </a:xfrm>
        </p:spPr>
        <p:txBody>
          <a:bodyPr/>
          <a:lstStyle/>
          <a:p>
            <a:pPr algn="l"/>
            <a:r>
              <a:rPr lang="ru-RU" sz="4800" b="1" dirty="0" smtClean="0">
                <a:solidFill>
                  <a:srgbClr val="CCCC00"/>
                </a:solidFill>
              </a:rPr>
              <a:t>Виды             Жанры</a:t>
            </a:r>
          </a:p>
          <a:p>
            <a:pPr algn="l"/>
            <a:endParaRPr lang="ru-RU" sz="4800" b="1" dirty="0">
              <a:solidFill>
                <a:srgbClr val="CCCC00"/>
              </a:solidFill>
            </a:endParaRP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2362200" y="33528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6248400" y="33528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Марина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7831" name="Picture 7" descr="i?id=283509755-28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64008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Парковый пейзаж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8853" name="Picture 5" descr="i?id=503785955-07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33600"/>
            <a:ext cx="5486400" cy="375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Фантастический пейзаж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9879" name="Picture 7" descr="&amp;Pcy;&amp;ocy;&amp;dcy;&amp;bcy;&amp;ocy;&amp;rcy;&amp;kcy;&amp;acy; &amp;gcy;&amp;ocy;&amp;tcy;&amp;icy;&amp;chcy;&amp;ncy;&amp;ycy;&amp;khcy; &amp;ocy;&amp;bcy;&amp;ocy;&amp;icy;&amp;ncy;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6667500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Космический пейзаж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4997" name="Picture 5" descr="1250383506_astro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81200"/>
            <a:ext cx="53340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err="1"/>
              <a:t>Ведута</a:t>
            </a:r>
            <a:endParaRPr lang="ru-RU" sz="6000" b="1" dirty="0"/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2057400" y="2209800"/>
            <a:ext cx="5257800" cy="3657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9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98" decel="100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860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902325"/>
          </a:xfrm>
        </p:spPr>
        <p:txBody>
          <a:bodyPr/>
          <a:lstStyle/>
          <a:p>
            <a:endParaRPr lang="ru-RU" b="1">
              <a:solidFill>
                <a:srgbClr val="FFFFFF"/>
              </a:solidFill>
              <a:latin typeface="Monotype Corsiva" pitchFamily="66" charset="0"/>
            </a:endParaRPr>
          </a:p>
          <a:p>
            <a:r>
              <a:rPr lang="ru-RU" b="1">
                <a:solidFill>
                  <a:srgbClr val="FFFFFF"/>
                </a:solidFill>
                <a:latin typeface="Monotype Corsiva" pitchFamily="66" charset="0"/>
              </a:rPr>
              <a:t>Ведута (итал. </a:t>
            </a:r>
            <a:r>
              <a:rPr lang="it-IT" b="1" i="1">
                <a:solidFill>
                  <a:srgbClr val="FFFFFF"/>
                </a:solidFill>
                <a:latin typeface="Monotype Corsiva" pitchFamily="66" charset="0"/>
              </a:rPr>
              <a:t>veduta</a:t>
            </a:r>
            <a:r>
              <a:rPr lang="ru-RU" b="1">
                <a:solidFill>
                  <a:srgbClr val="FFFFFF"/>
                </a:solidFill>
                <a:latin typeface="Monotype Corsiva" pitchFamily="66" charset="0"/>
              </a:rPr>
              <a:t>, «вид») — жанр европейской живописи эпохи Возрождения, представляющий собой картину, рисунок или гравюру с изображением городского пейзажа.</a:t>
            </a:r>
            <a:r>
              <a:rPr lang="ru-RU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87045" name="Picture 5" descr="satarov_10_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86200"/>
            <a:ext cx="3352800" cy="238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047" name="Picture 7" descr="i?id=566374788-3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886200"/>
            <a:ext cx="17653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049" name="Picture 9" descr="i?id=532874785-4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86200"/>
            <a:ext cx="30480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5000"/>
            <a:ext cx="8229600" cy="609600"/>
          </a:xfrm>
        </p:spPr>
        <p:txBody>
          <a:bodyPr/>
          <a:lstStyle/>
          <a:p>
            <a:r>
              <a:rPr lang="ru-RU" sz="2000"/>
              <a:t/>
            </a:r>
            <a:br>
              <a:rPr lang="ru-RU" sz="2000"/>
            </a:br>
            <a:r>
              <a:rPr lang="ru-RU" sz="2000"/>
              <a:t>Бернардо Белотто                                      Джакомо Кваренги        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 sz="2000"/>
              <a:t>       Антонио Канале                                  Пауль Бриль</a:t>
            </a:r>
            <a:r>
              <a:rPr lang="ru-RU"/>
              <a:t>    </a:t>
            </a:r>
          </a:p>
        </p:txBody>
      </p:sp>
      <p:pic>
        <p:nvPicPr>
          <p:cNvPr id="95237" name="Picture 5" descr="i?id=167980565-2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38100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39" name="Picture 7" descr="&amp;Vcy;&amp;icy;&amp;dcy; &amp;pcy;&amp;ocy;&amp;rcy;&amp;tcy;&amp;acy; - &amp;Pcy;&amp;acy;&amp;ucy;&amp;lcy;&amp;softcy; &amp;Bcy;&amp;rcy;&amp;icy;&amp;lcy;&amp;soft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1000"/>
            <a:ext cx="3581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4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05200"/>
            <a:ext cx="3810000" cy="238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243" name="Picture 11" descr="1462640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05200"/>
            <a:ext cx="36576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/>
      <p:bldP spid="952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57200"/>
            <a:ext cx="8229600" cy="5749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u="sng" dirty="0">
                <a:solidFill>
                  <a:srgbClr val="CCFF33"/>
                </a:solidFill>
                <a:latin typeface="Arial Black" pitchFamily="34" charset="0"/>
              </a:rPr>
              <a:t>Талант</a:t>
            </a:r>
            <a:r>
              <a:rPr lang="ru-RU" sz="3600" b="1" dirty="0">
                <a:solidFill>
                  <a:srgbClr val="CCFF33"/>
                </a:solidFill>
                <a:latin typeface="Arial Black" pitchFamily="34" charset="0"/>
              </a:rPr>
              <a:t> — это вера в себя, в свою силу... </a:t>
            </a:r>
          </a:p>
          <a:p>
            <a:pPr algn="r">
              <a:buNone/>
            </a:pPr>
            <a:r>
              <a:rPr lang="ru-RU" sz="3600" b="1" dirty="0">
                <a:solidFill>
                  <a:srgbClr val="CCFF33"/>
                </a:solidFill>
                <a:latin typeface="Arial Black" pitchFamily="34" charset="0"/>
              </a:rPr>
              <a:t> </a:t>
            </a:r>
            <a:r>
              <a:rPr lang="ru-RU" sz="3600" b="1" dirty="0" smtClean="0">
                <a:solidFill>
                  <a:srgbClr val="CCFF33"/>
                </a:solidFill>
                <a:latin typeface="Arial Black" pitchFamily="34" charset="0"/>
              </a:rPr>
              <a:t>М.    </a:t>
            </a:r>
            <a:r>
              <a:rPr lang="ru-RU" sz="3500" b="1" dirty="0" smtClean="0">
                <a:solidFill>
                  <a:srgbClr val="CCFF33"/>
                </a:solidFill>
                <a:latin typeface="Arial Black" pitchFamily="34" charset="0"/>
              </a:rPr>
              <a:t>Горький</a:t>
            </a:r>
            <a:endParaRPr lang="ru-RU" sz="3500" b="1" dirty="0">
              <a:solidFill>
                <a:srgbClr val="CCFF33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3600" b="1" u="sng" dirty="0" smtClean="0">
                <a:solidFill>
                  <a:srgbClr val="FFCC66"/>
                </a:solidFill>
                <a:latin typeface="Arial Black" pitchFamily="34" charset="0"/>
              </a:rPr>
              <a:t>Талант </a:t>
            </a:r>
            <a:r>
              <a:rPr lang="ru-RU" sz="3600" b="1" dirty="0">
                <a:solidFill>
                  <a:srgbClr val="FFCC66"/>
                </a:solidFill>
                <a:latin typeface="Arial Black" pitchFamily="34" charset="0"/>
              </a:rPr>
              <a:t>— это способность верить в успех. Полный бред, когда говорят, что я вдруг открыл в себе дарование. Я просто работал. </a:t>
            </a:r>
          </a:p>
          <a:p>
            <a:pPr>
              <a:buFont typeface="Wingdings" pitchFamily="2" charset="2"/>
              <a:buNone/>
            </a:pPr>
            <a:r>
              <a:rPr lang="ru-RU" sz="3600" b="1" i="1" dirty="0">
                <a:solidFill>
                  <a:srgbClr val="FFCC66"/>
                </a:solidFill>
                <a:latin typeface="Arial Black" pitchFamily="34" charset="0"/>
              </a:rPr>
              <a:t>                              </a:t>
            </a:r>
            <a:r>
              <a:rPr lang="ru-RU" sz="3600" b="1" i="1" dirty="0" smtClean="0">
                <a:solidFill>
                  <a:srgbClr val="FFCC66"/>
                </a:solidFill>
                <a:latin typeface="Arial Black" pitchFamily="34" charset="0"/>
              </a:rPr>
              <a:t>  Дж. Леннон</a:t>
            </a:r>
            <a:endParaRPr lang="ru-RU" sz="3600" b="1" dirty="0">
              <a:solidFill>
                <a:srgbClr val="FFCC66"/>
              </a:solidFill>
              <a:latin typeface="Arial Black" pitchFamily="34" charset="0"/>
            </a:endParaRPr>
          </a:p>
          <a:p>
            <a:endParaRPr lang="ru-RU" sz="3600" b="1" dirty="0"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6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      Любимый город Туймазы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9093" name="Picture 5" descr="i?id=84460812-5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25717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97" name="Picture 9" descr="bashturi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343400"/>
            <a:ext cx="259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99" name="Picture 11" descr="bashturis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33600"/>
            <a:ext cx="2590800" cy="180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101" name="Picture 13" descr="%5FMG%5F398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3400"/>
            <a:ext cx="259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103" name="Picture 15" descr="%5FMG%5F228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2590800" cy="177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107" name="Picture 19" descr="x_3a3fac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343400"/>
            <a:ext cx="259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108" name="Picture 20" descr="47141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92392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8909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Ведута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1141" name="Picture 5" descr="clip_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6305550" cy="406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  <p:bldP spid="911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522787"/>
          </a:xfrm>
        </p:spPr>
        <p:txBody>
          <a:bodyPr/>
          <a:lstStyle/>
          <a:p>
            <a:r>
              <a:rPr lang="ru-RU" sz="6600" b="1">
                <a:latin typeface="Brush Script MT" pitchFamily="66" charset="0"/>
              </a:rPr>
              <a:t>Жанры </a:t>
            </a:r>
            <a:br>
              <a:rPr lang="ru-RU" sz="6600" b="1">
                <a:latin typeface="Brush Script MT" pitchFamily="66" charset="0"/>
              </a:rPr>
            </a:br>
            <a:r>
              <a:rPr lang="ru-RU" sz="6600" b="1">
                <a:latin typeface="Brush Script MT" pitchFamily="66" charset="0"/>
              </a:rPr>
              <a:t>изобразительного искусства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609600"/>
            <a:ext cx="6934200" cy="5521325"/>
          </a:xfrm>
        </p:spPr>
        <p:txBody>
          <a:bodyPr/>
          <a:lstStyle/>
          <a:p>
            <a:r>
              <a:rPr lang="ru-RU" sz="3600" b="1"/>
              <a:t>Я узнал …</a:t>
            </a:r>
          </a:p>
          <a:p>
            <a:r>
              <a:rPr lang="ru-RU" sz="3600" b="1"/>
              <a:t>Я научился …</a:t>
            </a:r>
          </a:p>
          <a:p>
            <a:r>
              <a:rPr lang="ru-RU" sz="3600" b="1"/>
              <a:t>Я понял, что могу …</a:t>
            </a:r>
          </a:p>
          <a:p>
            <a:pPr>
              <a:buFont typeface="Wingdings" pitchFamily="2" charset="2"/>
              <a:buNone/>
            </a:pPr>
            <a:r>
              <a:rPr lang="ru-RU" sz="3600" b="1"/>
              <a:t> </a:t>
            </a:r>
          </a:p>
          <a:p>
            <a:r>
              <a:rPr lang="ru-RU" sz="3600" b="1"/>
              <a:t>Мне понравилось …</a:t>
            </a:r>
          </a:p>
          <a:p>
            <a:r>
              <a:rPr lang="ru-RU" sz="3600" b="1"/>
              <a:t>Меня удивило…</a:t>
            </a:r>
          </a:p>
          <a:p>
            <a:r>
              <a:rPr lang="ru-RU" sz="3600" b="1"/>
              <a:t>Мне захотелось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800" b="1"/>
              <a:t>МОЛОДЦЫ !</a:t>
            </a:r>
          </a:p>
          <a:p>
            <a:pPr algn="ctr"/>
            <a:endParaRPr lang="ru-RU" sz="4800" b="1"/>
          </a:p>
          <a:p>
            <a:pPr algn="ctr">
              <a:buFont typeface="Wingdings" pitchFamily="2" charset="2"/>
              <a:buNone/>
            </a:pPr>
            <a:r>
              <a:rPr lang="ru-RU" sz="4800" b="1"/>
              <a:t>СПАСИБО ЗА УРОК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Жанры изобразительного искусства: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6705600" cy="4530725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Портрет</a:t>
            </a:r>
          </a:p>
          <a:p>
            <a:r>
              <a:rPr lang="ru-RU" b="1">
                <a:solidFill>
                  <a:srgbClr val="FFFF00"/>
                </a:solidFill>
              </a:rPr>
              <a:t>Пейзаж </a:t>
            </a:r>
          </a:p>
          <a:p>
            <a:r>
              <a:rPr lang="ru-RU" b="1">
                <a:solidFill>
                  <a:srgbClr val="FFFF00"/>
                </a:solidFill>
              </a:rPr>
              <a:t>Натюрморт</a:t>
            </a:r>
          </a:p>
          <a:p>
            <a:r>
              <a:rPr lang="ru-RU" b="1">
                <a:solidFill>
                  <a:srgbClr val="FFFF00"/>
                </a:solidFill>
              </a:rPr>
              <a:t>Бытовой</a:t>
            </a:r>
          </a:p>
          <a:p>
            <a:r>
              <a:rPr lang="ru-RU" b="1">
                <a:solidFill>
                  <a:srgbClr val="FFFF00"/>
                </a:solidFill>
              </a:rPr>
              <a:t>Анималистический</a:t>
            </a:r>
          </a:p>
          <a:p>
            <a:r>
              <a:rPr lang="ru-RU" b="1">
                <a:solidFill>
                  <a:srgbClr val="FFFF00"/>
                </a:solidFill>
              </a:rPr>
              <a:t>Исторический</a:t>
            </a:r>
          </a:p>
          <a:p>
            <a:r>
              <a:rPr lang="ru-RU" b="1">
                <a:solidFill>
                  <a:srgbClr val="FFFF00"/>
                </a:solidFill>
              </a:rPr>
              <a:t>Батальный</a:t>
            </a:r>
          </a:p>
          <a:p>
            <a:pPr>
              <a:buFont typeface="Wingdings" pitchFamily="2" charset="2"/>
              <a:buNone/>
            </a:pPr>
            <a:endParaRPr lang="ru-RU" b="1">
              <a:solidFill>
                <a:srgbClr val="FF9933"/>
              </a:solidFill>
            </a:endParaRPr>
          </a:p>
          <a:p>
            <a:endParaRPr lang="ru-RU" b="1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0117" name="Picture 5" descr="47141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38200"/>
            <a:ext cx="497205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8" name="Picture 6" descr="47141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38200"/>
            <a:ext cx="497205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9" name="Picture 7" descr="47141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38200"/>
            <a:ext cx="497205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533400"/>
            <a:ext cx="4114800" cy="5597525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Пейзаж</a:t>
            </a:r>
            <a:r>
              <a:rPr lang="ru-RU">
                <a:solidFill>
                  <a:srgbClr val="FFFF00"/>
                </a:solidFill>
              </a:rPr>
              <a:t> </a:t>
            </a:r>
            <a:r>
              <a:rPr lang="ru-RU"/>
              <a:t>(фр. </a:t>
            </a:r>
            <a:r>
              <a:rPr lang="ru-RU" i="1"/>
              <a:t>Paysage</a:t>
            </a:r>
            <a:r>
              <a:rPr lang="ru-RU"/>
              <a:t>, от </a:t>
            </a:r>
            <a:r>
              <a:rPr lang="ru-RU" i="1"/>
              <a:t>pays</a:t>
            </a:r>
            <a:r>
              <a:rPr lang="ru-RU"/>
              <a:t> — страна, местность), в живописи и фотоискусстве — тип картины, изображающий природу или какую-либо местность (лес, поле, горы, роща, деревня, город). 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/>
          </a:p>
        </p:txBody>
      </p:sp>
      <p:pic>
        <p:nvPicPr>
          <p:cNvPr id="81931" name="Picture 11" descr="i?id=287001681-2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0000"/>
            <a:ext cx="3886200" cy="232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3" name="Picture 13" descr="i?id=38951943-08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38200"/>
            <a:ext cx="3886200" cy="260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  <p:bldP spid="81923" grpId="0" build="p"/>
      <p:bldP spid="8192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/>
              <a:t>Сельский пейзаж</a:t>
            </a:r>
          </a:p>
        </p:txBody>
      </p:sp>
      <p:pic>
        <p:nvPicPr>
          <p:cNvPr id="73733" name="Picture 5" descr="i?id=410682261-1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81200"/>
            <a:ext cx="7010400" cy="40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Лирический пейзаж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4757" name="Picture 5" descr="i?id=426128213-2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6553200" cy="434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Панорамный пейзаж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81" name="Picture 5" descr="agetphoto487hv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90800"/>
            <a:ext cx="8305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Индустриальный пейзаж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6807" name="Picture 7" descr="i?id=503668487-3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6858000" cy="41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639</TotalTime>
  <Words>106</Words>
  <Application>Microsoft Office PowerPoint</Application>
  <PresentationFormat>Экран (4:3)</PresentationFormat>
  <Paragraphs>44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Склон</vt:lpstr>
      <vt:lpstr>Изобразительное искусство</vt:lpstr>
      <vt:lpstr>Жанры  изобразительного искусства</vt:lpstr>
      <vt:lpstr>Жанры изобразительного искусства:</vt:lpstr>
      <vt:lpstr>Презентация PowerPoint</vt:lpstr>
      <vt:lpstr>Презентация PowerPoint</vt:lpstr>
      <vt:lpstr>Сельский пейзаж</vt:lpstr>
      <vt:lpstr>Лирический пейзаж</vt:lpstr>
      <vt:lpstr>Панорамный пейзаж</vt:lpstr>
      <vt:lpstr>Индустриальный пейзаж</vt:lpstr>
      <vt:lpstr>Марина</vt:lpstr>
      <vt:lpstr>Парковый пейзаж</vt:lpstr>
      <vt:lpstr>Фантастический пейзаж</vt:lpstr>
      <vt:lpstr>Космический пейзаж</vt:lpstr>
      <vt:lpstr>Ведута</vt:lpstr>
      <vt:lpstr>Презентация PowerPoint</vt:lpstr>
      <vt:lpstr> Бернардо Белотто                                      Джакомо Кваренги        </vt:lpstr>
      <vt:lpstr>Презентация PowerPoint</vt:lpstr>
      <vt:lpstr>      Любимый город Туймазы</vt:lpstr>
      <vt:lpstr>Ведута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6</dc:creator>
  <cp:lastModifiedBy>Имамова РМ</cp:lastModifiedBy>
  <cp:revision>5</cp:revision>
  <cp:lastPrinted>1601-01-01T00:00:00Z</cp:lastPrinted>
  <dcterms:created xsi:type="dcterms:W3CDTF">2013-01-16T15:33:32Z</dcterms:created>
  <dcterms:modified xsi:type="dcterms:W3CDTF">2013-01-18T08:18:15Z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